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32"/>
  </p:notesMasterIdLst>
  <p:handoutMasterIdLst>
    <p:handoutMasterId r:id="rId33"/>
  </p:handoutMasterIdLst>
  <p:sldIdLst>
    <p:sldId id="687" r:id="rId2"/>
    <p:sldId id="753" r:id="rId3"/>
    <p:sldId id="754" r:id="rId4"/>
    <p:sldId id="755" r:id="rId5"/>
    <p:sldId id="756" r:id="rId6"/>
    <p:sldId id="757" r:id="rId7"/>
    <p:sldId id="758" r:id="rId8"/>
    <p:sldId id="759" r:id="rId9"/>
    <p:sldId id="760" r:id="rId10"/>
    <p:sldId id="761" r:id="rId11"/>
    <p:sldId id="762" r:id="rId12"/>
    <p:sldId id="764" r:id="rId13"/>
    <p:sldId id="763" r:id="rId14"/>
    <p:sldId id="765" r:id="rId15"/>
    <p:sldId id="780" r:id="rId16"/>
    <p:sldId id="767" r:id="rId17"/>
    <p:sldId id="768" r:id="rId18"/>
    <p:sldId id="783" r:id="rId19"/>
    <p:sldId id="770" r:id="rId20"/>
    <p:sldId id="771" r:id="rId21"/>
    <p:sldId id="772" r:id="rId22"/>
    <p:sldId id="773" r:id="rId23"/>
    <p:sldId id="774" r:id="rId24"/>
    <p:sldId id="775" r:id="rId25"/>
    <p:sldId id="776" r:id="rId26"/>
    <p:sldId id="777" r:id="rId27"/>
    <p:sldId id="778" r:id="rId28"/>
    <p:sldId id="779" r:id="rId29"/>
    <p:sldId id="784" r:id="rId30"/>
    <p:sldId id="741" r:id="rId31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гомед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  <a:srgbClr val="FF6600"/>
    <a:srgbClr val="FF7C80"/>
    <a:srgbClr val="00823B"/>
    <a:srgbClr val="FF3300"/>
    <a:srgbClr val="FFFF00"/>
    <a:srgbClr val="8A2E2E"/>
    <a:srgbClr val="AF818C"/>
    <a:srgbClr val="CCFF66"/>
    <a:srgbClr val="FC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51" autoAdjust="0"/>
  </p:normalViewPr>
  <p:slideViewPr>
    <p:cSldViewPr snapToGrid="0">
      <p:cViewPr varScale="1">
        <p:scale>
          <a:sx n="116" d="100"/>
          <a:sy n="116" d="100"/>
        </p:scale>
        <p:origin x="31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0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507087468895024E-2"/>
          <c:y val="2.8688810482760646E-2"/>
          <c:w val="0.78469110707031897"/>
          <c:h val="0.8690098505776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773523054838872E-2"/>
                  <c:y val="5.1804340403346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EB-4A28-8196-B8761E1D9081}"/>
                </c:ext>
              </c:extLst>
            </c:dLbl>
            <c:dLbl>
              <c:idx val="1"/>
              <c:layout>
                <c:manualLayout>
                  <c:x val="-1.4773523054838852E-2"/>
                  <c:y val="2.072336792259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EB-4A28-8196-B8761E1D9081}"/>
                </c:ext>
              </c:extLst>
            </c:dLbl>
            <c:dLbl>
              <c:idx val="2"/>
              <c:layout>
                <c:manualLayout>
                  <c:x val="-2.3215536229032482E-2"/>
                  <c:y val="-2.072336792259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EB-4A28-8196-B8761E1D90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РФ</c:v>
                </c:pt>
                <c:pt idx="1">
                  <c:v>Итого по СКФО</c:v>
                </c:pt>
                <c:pt idx="2">
                  <c:v>Итого по РД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28861</c:v>
                </c:pt>
                <c:pt idx="1">
                  <c:v>19109.099999999999</c:v>
                </c:pt>
                <c:pt idx="2">
                  <c:v>14937.2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B-4A28-8196-B8761E1D90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84026348387222E-2"/>
                  <c:y val="-2.0723367922592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EB-4A28-8196-B8761E1D9081}"/>
                </c:ext>
              </c:extLst>
            </c:dLbl>
            <c:dLbl>
              <c:idx val="1"/>
              <c:layout>
                <c:manualLayout>
                  <c:x val="1.4773523054838852E-2"/>
                  <c:y val="2.0722959982279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EB-4A28-8196-B8761E1D90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РФ</c:v>
                </c:pt>
                <c:pt idx="1">
                  <c:v>Итого по СКФО</c:v>
                </c:pt>
                <c:pt idx="2">
                  <c:v>Итого по РД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29629.5</c:v>
                </c:pt>
                <c:pt idx="1">
                  <c:v>19183.8</c:v>
                </c:pt>
                <c:pt idx="2" formatCode="0.0">
                  <c:v>14694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EB-4A28-8196-B8761E1D90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7436542816129297E-2"/>
                  <c:y val="-2.590420990324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EB-4A28-8196-B8761E1D90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РФ</c:v>
                </c:pt>
                <c:pt idx="1">
                  <c:v>Итого по СКФО</c:v>
                </c:pt>
                <c:pt idx="2">
                  <c:v>Итого по РД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14759.8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EB-4A28-8196-B8761E1D9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322496"/>
        <c:axId val="166653312"/>
      </c:barChart>
      <c:catAx>
        <c:axId val="17732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6653312"/>
        <c:crosses val="autoZero"/>
        <c:auto val="1"/>
        <c:lblAlgn val="ctr"/>
        <c:lblOffset val="100"/>
        <c:noMultiLvlLbl val="0"/>
      </c:catAx>
      <c:valAx>
        <c:axId val="1666533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73224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28100393700794E-2"/>
          <c:y val="2.5751905404041254E-2"/>
          <c:w val="0.7530335875984252"/>
          <c:h val="0.8690098505776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0640460525385933E-3"/>
                  <c:y val="-7.9472180738572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47-467F-8A03-1796F485B34A}"/>
                </c:ext>
              </c:extLst>
            </c:dLbl>
            <c:dLbl>
              <c:idx val="1"/>
              <c:layout>
                <c:manualLayout>
                  <c:x val="-1.4773523054838852E-2"/>
                  <c:y val="2.072336792259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47-467F-8A03-1796F485B34A}"/>
                </c:ext>
              </c:extLst>
            </c:dLbl>
            <c:dLbl>
              <c:idx val="2"/>
              <c:layout>
                <c:manualLayout>
                  <c:x val="-1.9128181167881973E-2"/>
                  <c:y val="1.3799395476814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47-467F-8A03-1796F485B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35.700000000000003</c:v>
                </c:pt>
                <c:pt idx="1">
                  <c:v>85.2</c:v>
                </c:pt>
                <c:pt idx="2">
                  <c:v>135.30000000000001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47-467F-8A03-1796F485B3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143948757409468E-17"/>
                  <c:y val="-6.5608052998208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47-467F-8A03-1796F485B34A}"/>
                </c:ext>
              </c:extLst>
            </c:dLbl>
            <c:dLbl>
              <c:idx val="1"/>
              <c:layout>
                <c:manualLayout>
                  <c:x val="-3.1804610343160399E-3"/>
                  <c:y val="1.105132050009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47-467F-8A03-1796F485B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34.9</c:v>
                </c:pt>
                <c:pt idx="1">
                  <c:v>90.3</c:v>
                </c:pt>
                <c:pt idx="2">
                  <c:v>135.30000000000001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47-467F-8A03-1796F485B3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0552516467742037E-2"/>
                  <c:y val="3.626589386453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47-467F-8A03-1796F485B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47-467F-8A03-1796F485B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532544"/>
        <c:axId val="177704896"/>
      </c:barChart>
      <c:catAx>
        <c:axId val="14353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7704896"/>
        <c:crosses val="autoZero"/>
        <c:auto val="1"/>
        <c:lblAlgn val="ctr"/>
        <c:lblOffset val="100"/>
        <c:noMultiLvlLbl val="0"/>
      </c:catAx>
      <c:valAx>
        <c:axId val="17770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5325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447869769473007E-2"/>
          <c:y val="3.4035854095805514E-2"/>
          <c:w val="0.83799163281178468"/>
          <c:h val="0.7903118863434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Болезненность ИБС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016982397868067E-3"/>
                  <c:y val="9.3358150566068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5-45D8-B1DD-D1E40073756B}"/>
                </c:ext>
              </c:extLst>
            </c:dLbl>
            <c:dLbl>
              <c:idx val="1"/>
              <c:layout>
                <c:manualLayout>
                  <c:x val="-1.4773523054838852E-2"/>
                  <c:y val="2.072336792259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D5-45D8-B1DD-D1E40073756B}"/>
                </c:ext>
              </c:extLst>
            </c:dLbl>
            <c:dLbl>
              <c:idx val="2"/>
              <c:layout>
                <c:manualLayout>
                  <c:x val="-1.688402634838726E-2"/>
                  <c:y val="2.07233679225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D5-45D8-B1DD-D1E400737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«Буйнакская ЦРП»</c:v>
                </c:pt>
                <c:pt idx="1">
                  <c:v>«Гергебельская ЦРБ»</c:v>
                </c:pt>
                <c:pt idx="2">
                  <c:v>ГБУ "Гунибская ЦРБ"</c:v>
                </c:pt>
                <c:pt idx="3">
                  <c:v>ГБУ "С.Стальская ЦРБ"</c:v>
                </c:pt>
                <c:pt idx="4">
                  <c:v>«Хунзахская ЦРБ» </c:v>
                </c:pt>
                <c:pt idx="5">
                  <c:v>«Ю.Сухокумская ЦГБ»</c:v>
                </c:pt>
                <c:pt idx="6">
                  <c:v>Итого по РД</c:v>
                </c:pt>
                <c:pt idx="7">
                  <c:v>Итого по РФ 2017г.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0.0">
                  <c:v>15</c:v>
                </c:pt>
                <c:pt idx="1">
                  <c:v>33.6</c:v>
                </c:pt>
                <c:pt idx="2">
                  <c:v>13.8</c:v>
                </c:pt>
                <c:pt idx="3">
                  <c:v>23.3</c:v>
                </c:pt>
                <c:pt idx="4">
                  <c:v>29.8</c:v>
                </c:pt>
                <c:pt idx="5">
                  <c:v>26.3</c:v>
                </c:pt>
                <c:pt idx="6">
                  <c:v>39.700000000000003</c:v>
                </c:pt>
                <c:pt idx="7">
                  <c:v>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D5-45D8-B1DD-D1E4007375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 ОИМ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90420990324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D5-45D8-B1DD-D1E40073756B}"/>
                </c:ext>
              </c:extLst>
            </c:dLbl>
            <c:dLbl>
              <c:idx val="1"/>
              <c:layout>
                <c:manualLayout>
                  <c:x val="-2.9281858776469033E-3"/>
                  <c:y val="2.072306336058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D5-45D8-B1DD-D1E40073756B}"/>
                </c:ext>
              </c:extLst>
            </c:dLbl>
            <c:dLbl>
              <c:idx val="4"/>
              <c:layout>
                <c:manualLayout>
                  <c:x val="1.10635648844541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D5-45D8-B1DD-D1E400737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«Буйнакская ЦРП»</c:v>
                </c:pt>
                <c:pt idx="1">
                  <c:v>«Гергебельская ЦРБ»</c:v>
                </c:pt>
                <c:pt idx="2">
                  <c:v>ГБУ "Гунибская ЦРБ"</c:v>
                </c:pt>
                <c:pt idx="3">
                  <c:v>ГБУ "С.Стальская ЦРБ"</c:v>
                </c:pt>
                <c:pt idx="4">
                  <c:v>«Хунзахская ЦРБ» </c:v>
                </c:pt>
                <c:pt idx="5">
                  <c:v>«Ю.Сухокумская ЦГБ»</c:v>
                </c:pt>
                <c:pt idx="6">
                  <c:v>Итого по РД</c:v>
                </c:pt>
                <c:pt idx="7">
                  <c:v>Итого по РФ 2017г.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0.38</c:v>
                </c:pt>
                <c:pt idx="1">
                  <c:v>0.45</c:v>
                </c:pt>
                <c:pt idx="2">
                  <c:v>0.5</c:v>
                </c:pt>
                <c:pt idx="3">
                  <c:v>0.44</c:v>
                </c:pt>
                <c:pt idx="4">
                  <c:v>0.53</c:v>
                </c:pt>
                <c:pt idx="5">
                  <c:v>0.77</c:v>
                </c:pt>
                <c:pt idx="6">
                  <c:v>0.34</c:v>
                </c:pt>
                <c:pt idx="7">
                  <c:v>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D5-45D8-B1DD-D1E400737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35488"/>
        <c:axId val="234119168"/>
      </c:barChart>
      <c:catAx>
        <c:axId val="14393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4119168"/>
        <c:crosses val="autoZero"/>
        <c:auto val="1"/>
        <c:lblAlgn val="ctr"/>
        <c:lblOffset val="100"/>
        <c:noMultiLvlLbl val="0"/>
      </c:catAx>
      <c:valAx>
        <c:axId val="2341191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93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415371040282318"/>
          <c:y val="0.22269659092094632"/>
          <c:w val="0.12906626724445744"/>
          <c:h val="0.3632231981363222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33991190546513"/>
          <c:y val="2.5751757267656782E-2"/>
          <c:w val="0.7530335875984252"/>
          <c:h val="0.80599348266979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40687687138413E-3"/>
                  <c:y val="-7.7048855497670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8-4985-862E-21B8011FDB3F}"/>
                </c:ext>
              </c:extLst>
            </c:dLbl>
            <c:dLbl>
              <c:idx val="1"/>
              <c:layout>
                <c:manualLayout>
                  <c:x val="2.8578141990397827E-3"/>
                  <c:y val="3.918932642456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88-4985-862E-21B8011FDB3F}"/>
                </c:ext>
              </c:extLst>
            </c:dLbl>
            <c:dLbl>
              <c:idx val="2"/>
              <c:layout>
                <c:manualLayout>
                  <c:x val="-1.688402634838726E-2"/>
                  <c:y val="2.07233679225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88-4985-862E-21B8011FD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Итого по РД </c:v>
                </c:pt>
                <c:pt idx="1">
                  <c:v>Итого по РФ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5.4</c:v>
                </c:pt>
                <c:pt idx="1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88-4985-862E-21B8011FDB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6.976474164717673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88-4985-862E-21B8011FDB3F}"/>
                </c:ext>
              </c:extLst>
            </c:dLbl>
            <c:dLbl>
              <c:idx val="1"/>
              <c:layout>
                <c:manualLayout>
                  <c:x val="3.7539614254084234E-3"/>
                  <c:y val="3.9186018470951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88-4985-862E-21B8011FD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Итого по РД </c:v>
                </c:pt>
                <c:pt idx="1">
                  <c:v>Итого по РФ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4.9000000000000004</c:v>
                </c:pt>
                <c:pt idx="1">
                  <c:v>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88-4985-862E-21B8011FDB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9407707598071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88-4985-862E-21B8011FDB3F}"/>
                </c:ext>
              </c:extLst>
            </c:dLbl>
            <c:dLbl>
              <c:idx val="2"/>
              <c:layout>
                <c:manualLayout>
                  <c:x val="1.0552516467742037E-2"/>
                  <c:y val="3.626589386453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88-4985-862E-21B8011FD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Итого по РД </c:v>
                </c:pt>
                <c:pt idx="1">
                  <c:v>Итого по РФ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88-4985-862E-21B8011FD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463360"/>
        <c:axId val="177703168"/>
      </c:barChart>
      <c:catAx>
        <c:axId val="23246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7703168"/>
        <c:crosses val="autoZero"/>
        <c:auto val="1"/>
        <c:lblAlgn val="ctr"/>
        <c:lblOffset val="100"/>
        <c:noMultiLvlLbl val="0"/>
      </c:catAx>
      <c:valAx>
        <c:axId val="1777031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24633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28100393700794E-2"/>
          <c:y val="2.5751905404041254E-2"/>
          <c:w val="0.76529366970361845"/>
          <c:h val="0.76866640580197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552516467742037E-2"/>
                  <c:y val="2.59038019629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DD-451F-95D8-DD5099E8672A}"/>
                </c:ext>
              </c:extLst>
            </c:dLbl>
            <c:dLbl>
              <c:idx val="1"/>
              <c:layout>
                <c:manualLayout>
                  <c:x val="-1.4773523054838852E-2"/>
                  <c:y val="2.072336792259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DD-451F-95D8-DD5099E8672A}"/>
                </c:ext>
              </c:extLst>
            </c:dLbl>
            <c:dLbl>
              <c:idx val="2"/>
              <c:layout>
                <c:manualLayout>
                  <c:x val="-5.5181557308670122E-3"/>
                  <c:y val="7.7752659610620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DD-451F-95D8-DD5099E8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БСК</c:v>
                </c:pt>
                <c:pt idx="1">
                  <c:v>Удельный вес 
от общей инвалидности
</c:v>
                </c:pt>
                <c:pt idx="2">
                  <c:v>ИБС</c:v>
                </c:pt>
                <c:pt idx="3">
                  <c:v>АГ</c:v>
                </c:pt>
                <c:pt idx="4">
                  <c:v>ЦВБ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 formatCode="0.0">
                  <c:v>10</c:v>
                </c:pt>
                <c:pt idx="1">
                  <c:v>0.23799999999999999</c:v>
                </c:pt>
                <c:pt idx="2" formatCode="0.0">
                  <c:v>3.4</c:v>
                </c:pt>
                <c:pt idx="3" formatCode="0.0">
                  <c:v>2</c:v>
                </c:pt>
                <c:pt idx="4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DD-451F-95D8-DD5099E867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90420990324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DD-451F-95D8-DD5099E8672A}"/>
                </c:ext>
              </c:extLst>
            </c:dLbl>
            <c:dLbl>
              <c:idx val="1"/>
              <c:layout>
                <c:manualLayout>
                  <c:x val="8.2787038771305489E-3"/>
                  <c:y val="-3.970112855033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DD-451F-95D8-DD5099E8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БСК</c:v>
                </c:pt>
                <c:pt idx="1">
                  <c:v>Удельный вес 
от общей инвалидности
</c:v>
                </c:pt>
                <c:pt idx="2">
                  <c:v>ИБС</c:v>
                </c:pt>
                <c:pt idx="3">
                  <c:v>АГ</c:v>
                </c:pt>
                <c:pt idx="4">
                  <c:v>ЦВБ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 formatCode="0.0">
                  <c:v>10.9</c:v>
                </c:pt>
                <c:pt idx="1">
                  <c:v>0.27300000000000002</c:v>
                </c:pt>
                <c:pt idx="2" formatCode="0.0">
                  <c:v>3.1</c:v>
                </c:pt>
                <c:pt idx="3" formatCode="0.0">
                  <c:v>2</c:v>
                </c:pt>
                <c:pt idx="4" formatCode="0.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DD-451F-95D8-DD5099E867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247402876764257E-2"/>
                  <c:y val="4.3160049698626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DD-451F-95D8-DD5099E8672A}"/>
                </c:ext>
              </c:extLst>
            </c:dLbl>
            <c:dLbl>
              <c:idx val="2"/>
              <c:layout>
                <c:manualLayout>
                  <c:x val="7.3051222666360681E-3"/>
                  <c:y val="1.4685971556507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DD-451F-95D8-DD5099E8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БСК</c:v>
                </c:pt>
                <c:pt idx="1">
                  <c:v>Удельный вес 
от общей инвалидности
</c:v>
                </c:pt>
                <c:pt idx="2">
                  <c:v>ИБС</c:v>
                </c:pt>
                <c:pt idx="3">
                  <c:v>АГ</c:v>
                </c:pt>
                <c:pt idx="4">
                  <c:v>ЦВБ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 formatCode="General">
                  <c:v>10.3</c:v>
                </c:pt>
                <c:pt idx="1">
                  <c:v>0.26200000000000001</c:v>
                </c:pt>
                <c:pt idx="2" formatCode="0.0">
                  <c:v>3</c:v>
                </c:pt>
                <c:pt idx="3" formatCode="0.0">
                  <c:v>1.9</c:v>
                </c:pt>
                <c:pt idx="4" formatCode="0.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DD-451F-95D8-DD5099E8672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РФ 16г.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БСК</c:v>
                </c:pt>
                <c:pt idx="1">
                  <c:v>Удельный вес 
от общей инвалидности
</c:v>
                </c:pt>
                <c:pt idx="2">
                  <c:v>ИБС</c:v>
                </c:pt>
                <c:pt idx="3">
                  <c:v>АГ</c:v>
                </c:pt>
                <c:pt idx="4">
                  <c:v>ЦВБ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DD-451F-95D8-DD5099E8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37024"/>
        <c:axId val="234122048"/>
      </c:barChart>
      <c:catAx>
        <c:axId val="14393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4122048"/>
        <c:crosses val="autoZero"/>
        <c:auto val="1"/>
        <c:lblAlgn val="ctr"/>
        <c:lblOffset val="100"/>
        <c:noMultiLvlLbl val="0"/>
      </c:catAx>
      <c:valAx>
        <c:axId val="2341220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9370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Инвалидность БСК РД</a:t>
            </a:r>
          </a:p>
        </c:rich>
      </c:tx>
      <c:layout>
        <c:manualLayout>
          <c:xMode val="edge"/>
          <c:yMode val="edge"/>
          <c:x val="8.7529451029853642E-2"/>
          <c:y val="2.523835339418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728106359363231E-2"/>
          <c:y val="3.4035854095805514E-2"/>
          <c:w val="0.79618151947348581"/>
          <c:h val="0.790311886343422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Инвалидность          БСК РД</c:v>
                </c:pt>
              </c:strCache>
            </c:strRef>
          </c:tx>
          <c:dLbls>
            <c:dLbl>
              <c:idx val="0"/>
              <c:layout>
                <c:manualLayout>
                  <c:x val="-1.5616557389000538E-2"/>
                  <c:y val="4.7193336120813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E5-4F36-8B5B-BD26E6613BCC}"/>
                </c:ext>
              </c:extLst>
            </c:dLbl>
            <c:dLbl>
              <c:idx val="1"/>
              <c:layout>
                <c:manualLayout>
                  <c:x val="-3.0829070457862113E-2"/>
                  <c:y val="6.8676143039063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E5-4F36-8B5B-BD26E6613BCC}"/>
                </c:ext>
              </c:extLst>
            </c:dLbl>
            <c:dLbl>
              <c:idx val="2"/>
              <c:layout>
                <c:manualLayout>
                  <c:x val="-4.4713732407869085E-2"/>
                  <c:y val="4.84854603237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E5-4F36-8B5B-BD26E6613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Инвалидность БСК РД </c:v>
                </c:pt>
                <c:pt idx="1">
                  <c:v>Инвалидность БСК село   </c:v>
                </c:pt>
                <c:pt idx="2">
                  <c:v>ГБУ "Буйнакская ЦРП"</c:v>
                </c:pt>
                <c:pt idx="3">
                  <c:v>ГБУ "Гунибская ЦРБ"</c:v>
                </c:pt>
                <c:pt idx="4">
                  <c:v>ГБУ "Дербентская ЦРП"</c:v>
                </c:pt>
                <c:pt idx="5">
                  <c:v>ГБУ «Каякентская ЦРБ»</c:v>
                </c:pt>
                <c:pt idx="6">
                  <c:v>ГБУ "Кизилюртовская ЦРП"</c:v>
                </c:pt>
                <c:pt idx="7">
                  <c:v>ГБУ «Кизилярская ЦРП»</c:v>
                </c:pt>
                <c:pt idx="8">
                  <c:v>ГБУ «Кулинская ЦРБ»</c:v>
                </c:pt>
                <c:pt idx="9">
                  <c:v>ГБУ "Кумторкалинская ЦРБ"</c:v>
                </c:pt>
                <c:pt idx="10">
                  <c:v>ГБУ "Сергокалинская ЦРБ"</c:v>
                </c:pt>
                <c:pt idx="11">
                  <c:v>ГБУ "С.Стальская ЦРБ"</c:v>
                </c:pt>
                <c:pt idx="12">
                  <c:v>ГБУ «Табасаранская ЦРБ»</c:v>
                </c:pt>
                <c:pt idx="13">
                  <c:v>ГБУ «МСЧ п.Кочубей»</c:v>
                </c:pt>
                <c:pt idx="14">
                  <c:v>ГБУ "Тляротинская ЦРБ"</c:v>
                </c:pt>
                <c:pt idx="15">
                  <c:v>ГБУ "Унцукульская ЦРБ"</c:v>
                </c:pt>
                <c:pt idx="16">
                  <c:v>ГБУ "Бол. Бежтинского участка"</c:v>
                </c:pt>
              </c:strCache>
            </c:strRef>
          </c:cat>
          <c:val>
            <c:numRef>
              <c:f>Лист1!$B$2:$B$18</c:f>
              <c:numCache>
                <c:formatCode>0.0</c:formatCode>
                <c:ptCount val="17"/>
                <c:pt idx="0">
                  <c:v>10.3</c:v>
                </c:pt>
                <c:pt idx="1">
                  <c:v>10.199999999999999</c:v>
                </c:pt>
                <c:pt idx="2">
                  <c:v>11.4</c:v>
                </c:pt>
                <c:pt idx="3">
                  <c:v>18</c:v>
                </c:pt>
                <c:pt idx="4">
                  <c:v>12</c:v>
                </c:pt>
                <c:pt idx="5">
                  <c:v>11.7</c:v>
                </c:pt>
                <c:pt idx="6">
                  <c:v>14.4</c:v>
                </c:pt>
                <c:pt idx="7">
                  <c:v>16.7</c:v>
                </c:pt>
                <c:pt idx="8">
                  <c:v>13.8</c:v>
                </c:pt>
                <c:pt idx="9">
                  <c:v>11.6</c:v>
                </c:pt>
                <c:pt idx="10">
                  <c:v>12.6</c:v>
                </c:pt>
                <c:pt idx="11">
                  <c:v>16.5</c:v>
                </c:pt>
                <c:pt idx="12">
                  <c:v>11.6</c:v>
                </c:pt>
                <c:pt idx="13">
                  <c:v>16.5</c:v>
                </c:pt>
                <c:pt idx="14">
                  <c:v>21.8</c:v>
                </c:pt>
                <c:pt idx="15">
                  <c:v>12.7</c:v>
                </c:pt>
                <c:pt idx="16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E5-4F36-8B5B-BD26E6613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Болезненность              БСК РД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590420990324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E5-4F36-8B5B-BD26E6613BCC}"/>
                </c:ext>
              </c:extLst>
            </c:dLbl>
            <c:dLbl>
              <c:idx val="1"/>
              <c:layout>
                <c:manualLayout>
                  <c:x val="-2.9281858776469033E-3"/>
                  <c:y val="2.072306336058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E5-4F36-8B5B-BD26E6613BCC}"/>
                </c:ext>
              </c:extLst>
            </c:dLbl>
            <c:dLbl>
              <c:idx val="4"/>
              <c:layout>
                <c:manualLayout>
                  <c:x val="1.10635648844541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E5-4F36-8B5B-BD26E6613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Инвалидность БСК РД </c:v>
                </c:pt>
                <c:pt idx="1">
                  <c:v>Инвалидность БСК село   </c:v>
                </c:pt>
                <c:pt idx="2">
                  <c:v>ГБУ "Буйнакская ЦРП"</c:v>
                </c:pt>
                <c:pt idx="3">
                  <c:v>ГБУ "Гунибская ЦРБ"</c:v>
                </c:pt>
                <c:pt idx="4">
                  <c:v>ГБУ "Дербентская ЦРП"</c:v>
                </c:pt>
                <c:pt idx="5">
                  <c:v>ГБУ «Каякентская ЦРБ»</c:v>
                </c:pt>
                <c:pt idx="6">
                  <c:v>ГБУ "Кизилюртовская ЦРП"</c:v>
                </c:pt>
                <c:pt idx="7">
                  <c:v>ГБУ «Кизилярская ЦРП»</c:v>
                </c:pt>
                <c:pt idx="8">
                  <c:v>ГБУ «Кулинская ЦРБ»</c:v>
                </c:pt>
                <c:pt idx="9">
                  <c:v>ГБУ "Кумторкалинская ЦРБ"</c:v>
                </c:pt>
                <c:pt idx="10">
                  <c:v>ГБУ "Сергокалинская ЦРБ"</c:v>
                </c:pt>
                <c:pt idx="11">
                  <c:v>ГБУ "С.Стальская ЦРБ"</c:v>
                </c:pt>
                <c:pt idx="12">
                  <c:v>ГБУ «Табасаранская ЦРБ»</c:v>
                </c:pt>
                <c:pt idx="13">
                  <c:v>ГБУ «МСЧ п.Кочубей»</c:v>
                </c:pt>
                <c:pt idx="14">
                  <c:v>ГБУ "Тляротинская ЦРБ"</c:v>
                </c:pt>
                <c:pt idx="15">
                  <c:v>ГБУ "Унцукульская ЦРБ"</c:v>
                </c:pt>
                <c:pt idx="16">
                  <c:v>ГБУ "Бол. Бежтинского участка"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14759.8</c:v>
                </c:pt>
                <c:pt idx="1">
                  <c:v>13312</c:v>
                </c:pt>
                <c:pt idx="5">
                  <c:v>13967.9</c:v>
                </c:pt>
                <c:pt idx="6" formatCode="0.0">
                  <c:v>15397</c:v>
                </c:pt>
                <c:pt idx="7">
                  <c:v>13922.9</c:v>
                </c:pt>
                <c:pt idx="8" formatCode="0.0">
                  <c:v>31239</c:v>
                </c:pt>
                <c:pt idx="10" formatCode="0.0">
                  <c:v>16912.7</c:v>
                </c:pt>
                <c:pt idx="11" formatCode="0.0">
                  <c:v>13379.8</c:v>
                </c:pt>
                <c:pt idx="12">
                  <c:v>14539.2</c:v>
                </c:pt>
                <c:pt idx="13">
                  <c:v>19958.8</c:v>
                </c:pt>
                <c:pt idx="15">
                  <c:v>16572.8</c:v>
                </c:pt>
                <c:pt idx="16">
                  <c:v>23627.7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E5-4F36-8B5B-BD26E6613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7716774539645264"/>
          <c:y val="2.2061500501587426E-2"/>
          <c:w val="0.31641002323212702"/>
          <c:h val="0.97194131029581732"/>
        </c:manualLayout>
      </c:layout>
      <c:overlay val="0"/>
      <c:txPr>
        <a:bodyPr/>
        <a:lstStyle/>
        <a:p>
          <a:pPr rtl="0"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28106359363231E-2"/>
          <c:y val="3.4035854095805514E-2"/>
          <c:w val="0.79618151947348581"/>
          <c:h val="0.7903118863434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Инвалидность БСК РД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016982397868067E-3"/>
                  <c:y val="9.3358150566068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B1-45F5-9335-AAC7276A79FF}"/>
                </c:ext>
              </c:extLst>
            </c:dLbl>
            <c:dLbl>
              <c:idx val="1"/>
              <c:layout>
                <c:manualLayout>
                  <c:x val="-1.4773523054838852E-2"/>
                  <c:y val="2.072336792259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B1-45F5-9335-AAC7276A79FF}"/>
                </c:ext>
              </c:extLst>
            </c:dLbl>
            <c:dLbl>
              <c:idx val="2"/>
              <c:layout>
                <c:manualLayout>
                  <c:x val="-1.688402634838726E-2"/>
                  <c:y val="2.07233679225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B1-45F5-9335-AAC7276A7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Инвалидность БСК РД</c:v>
                </c:pt>
                <c:pt idx="1">
                  <c:v>Инвалидность БСК города</c:v>
                </c:pt>
                <c:pt idx="2">
                  <c:v>ГБУ «Даг. Огнинская ЦГБ»</c:v>
                </c:pt>
                <c:pt idx="3">
                  <c:v>ГБУ РД "Хасавюртовская ЦГБ</c:v>
                </c:pt>
                <c:pt idx="4">
                  <c:v>ГБУ «Каспийская ЦГБ»</c:v>
                </c:pt>
                <c:pt idx="5">
                  <c:v>ГБУ "Кизилюриовская ЦГБ"</c:v>
                </c:pt>
                <c:pt idx="6">
                  <c:v>ГБУ «Избербашская ЦГБ»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10.3</c:v>
                </c:pt>
                <c:pt idx="1">
                  <c:v>10.4</c:v>
                </c:pt>
                <c:pt idx="2">
                  <c:v>15.1</c:v>
                </c:pt>
                <c:pt idx="4">
                  <c:v>14.3</c:v>
                </c:pt>
                <c:pt idx="6" formatCode="0.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B1-45F5-9335-AAC7276A79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Болезненность БСК РД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90420990324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B1-45F5-9335-AAC7276A79FF}"/>
                </c:ext>
              </c:extLst>
            </c:dLbl>
            <c:dLbl>
              <c:idx val="1"/>
              <c:layout>
                <c:manualLayout>
                  <c:x val="-2.9281858776469033E-3"/>
                  <c:y val="2.072306336058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B1-45F5-9335-AAC7276A79FF}"/>
                </c:ext>
              </c:extLst>
            </c:dLbl>
            <c:dLbl>
              <c:idx val="4"/>
              <c:layout>
                <c:manualLayout>
                  <c:x val="1.10635648844541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B1-45F5-9335-AAC7276A7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Инвалидность БСК РД</c:v>
                </c:pt>
                <c:pt idx="1">
                  <c:v>Инвалидность БСК города</c:v>
                </c:pt>
                <c:pt idx="2">
                  <c:v>ГБУ «Даг. Огнинская ЦГБ»</c:v>
                </c:pt>
                <c:pt idx="3">
                  <c:v>ГБУ РД "Хасавюртовская ЦГБ</c:v>
                </c:pt>
                <c:pt idx="4">
                  <c:v>ГБУ «Каспийская ЦГБ»</c:v>
                </c:pt>
                <c:pt idx="5">
                  <c:v>ГБУ "Кизилюриовская ЦГБ"</c:v>
                </c:pt>
                <c:pt idx="6">
                  <c:v>ГБУ «Избербашская ЦГБ»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14769.8</c:v>
                </c:pt>
                <c:pt idx="1">
                  <c:v>16086.1</c:v>
                </c:pt>
                <c:pt idx="3">
                  <c:v>18393.099999999999</c:v>
                </c:pt>
                <c:pt idx="5">
                  <c:v>25817.9</c:v>
                </c:pt>
                <c:pt idx="6">
                  <c:v>15272.4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B1-45F5-9335-AAC7276A7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476160"/>
        <c:axId val="233963520"/>
      </c:barChart>
      <c:catAx>
        <c:axId val="23247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3963520"/>
        <c:crosses val="autoZero"/>
        <c:auto val="1"/>
        <c:lblAlgn val="ctr"/>
        <c:lblOffset val="100"/>
        <c:noMultiLvlLbl val="0"/>
      </c:catAx>
      <c:valAx>
        <c:axId val="23396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2476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0198517244785126"/>
          <c:y val="0.40794014728847777"/>
          <c:w val="9.1383807693462396E-2"/>
          <c:h val="0.37340543745207833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45998931819371E-2"/>
          <c:y val="8.2113368472356757E-2"/>
          <c:w val="0.69156519529861527"/>
          <c:h val="0.767486726901653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БСК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2032631536702068E-3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22-4605-A106-774983B62995}"/>
                </c:ext>
              </c:extLst>
            </c:dLbl>
            <c:dLbl>
              <c:idx val="2"/>
              <c:layout>
                <c:manualLayout>
                  <c:x val="0"/>
                  <c:y val="-1.406249913493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22-4605-A106-774983B62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Итого по РД 2016г. 62,2%</c:v>
                </c:pt>
                <c:pt idx="1">
                  <c:v>Итого по РД 2017г. 63,5%</c:v>
                </c:pt>
                <c:pt idx="2">
                  <c:v>Итого по РД 2018г. 60,4%</c:v>
                </c:pt>
                <c:pt idx="3">
                  <c:v>Итого по РФ 2016г. 49,1%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318005</c:v>
                </c:pt>
                <c:pt idx="1">
                  <c:v>316611</c:v>
                </c:pt>
                <c:pt idx="2">
                  <c:v>321398</c:v>
                </c:pt>
                <c:pt idx="3">
                  <c:v>33920384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2-4605-A106-774983B629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БСК "Д" учет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Итого по РД 2016г. 62,2%</c:v>
                </c:pt>
                <c:pt idx="1">
                  <c:v>Итого по РД 2017г. 63,5%</c:v>
                </c:pt>
                <c:pt idx="2">
                  <c:v>Итого по РД 2018г. 60,4%</c:v>
                </c:pt>
                <c:pt idx="3">
                  <c:v>Итого по РФ 2016г. 49,1%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197692</c:v>
                </c:pt>
                <c:pt idx="1">
                  <c:v>201001</c:v>
                </c:pt>
                <c:pt idx="2">
                  <c:v>194094</c:v>
                </c:pt>
                <c:pt idx="3">
                  <c:v>1667185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22-4605-A106-774983B629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Процент охвата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Итого по РД 2016г. 62,2%</c:v>
                </c:pt>
                <c:pt idx="1">
                  <c:v>Итого по РД 2017г. 63,5%</c:v>
                </c:pt>
                <c:pt idx="2">
                  <c:v>Итого по РД 2018г. 60,4%</c:v>
                </c:pt>
                <c:pt idx="3">
                  <c:v>Итого по РФ 2016г. 49,1%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0">
                  <c:v>0.622</c:v>
                </c:pt>
                <c:pt idx="1">
                  <c:v>0.63500000000000001</c:v>
                </c:pt>
                <c:pt idx="2">
                  <c:v>0.60399999999999998</c:v>
                </c:pt>
                <c:pt idx="3">
                  <c:v>0.49099999999999999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22-4605-A106-774983B62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06973896"/>
        <c:axId val="606975208"/>
      </c:barChart>
      <c:catAx>
        <c:axId val="6069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6975208"/>
        <c:crosses val="autoZero"/>
        <c:auto val="1"/>
        <c:lblAlgn val="ctr"/>
        <c:lblOffset val="100"/>
        <c:noMultiLvlLbl val="0"/>
      </c:catAx>
      <c:valAx>
        <c:axId val="60697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69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77057446355917"/>
          <c:y val="0.95203765058823508"/>
          <c:w val="0.46384193753000397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28138726908985E-2"/>
          <c:y val="2.9232925714797874E-2"/>
          <c:w val="0.83160342194297265"/>
          <c:h val="0.7312079937790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017150767301445E-3"/>
                  <c:y val="-1.2276962773916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78-4978-BEBD-2BE5F13FAC85}"/>
                </c:ext>
              </c:extLst>
            </c:dLbl>
            <c:dLbl>
              <c:idx val="1"/>
              <c:layout>
                <c:manualLayout>
                  <c:x val="-3.7042198855743911E-3"/>
                  <c:y val="-2.2707663368392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78-4978-BEBD-2BE5F13FAC85}"/>
                </c:ext>
              </c:extLst>
            </c:dLbl>
            <c:dLbl>
              <c:idx val="2"/>
              <c:layout>
                <c:manualLayout>
                  <c:x val="-1.1349386666987416E-2"/>
                  <c:y val="1.3519275608709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78-4978-BEBD-2BE5F13FAC85}"/>
                </c:ext>
              </c:extLst>
            </c:dLbl>
            <c:dLbl>
              <c:idx val="3"/>
              <c:layout>
                <c:manualLayout>
                  <c:x val="3.3208023162988377E-3"/>
                  <c:y val="-1.7500727518817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78-4978-BEBD-2BE5F13FAC85}"/>
                </c:ext>
              </c:extLst>
            </c:dLbl>
            <c:dLbl>
              <c:idx val="4"/>
              <c:layout>
                <c:manualLayout>
                  <c:x val="-8.8554728434636076E-3"/>
                  <c:y val="-1.2610326172354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78-4978-BEBD-2BE5F13FAC85}"/>
                </c:ext>
              </c:extLst>
            </c:dLbl>
            <c:dLbl>
              <c:idx val="5"/>
              <c:layout>
                <c:manualLayout>
                  <c:x val="-4.4277364217318238E-3"/>
                  <c:y val="1.1403940192753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78-4978-BEBD-2BE5F13FAC85}"/>
                </c:ext>
              </c:extLst>
            </c:dLbl>
            <c:dLbl>
              <c:idx val="6"/>
              <c:layout>
                <c:manualLayout>
                  <c:x val="1.106934105432946E-3"/>
                  <c:y val="-6.184335399505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78-4978-BEBD-2BE5F13FAC85}"/>
                </c:ext>
              </c:extLst>
            </c:dLbl>
            <c:dLbl>
              <c:idx val="7"/>
              <c:layout>
                <c:manualLayout>
                  <c:x val="-1.1069341054329459E-2"/>
                  <c:y val="5.2525062290548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78-4978-BEBD-2BE5F13FAC85}"/>
                </c:ext>
              </c:extLst>
            </c:dLbl>
            <c:dLbl>
              <c:idx val="8"/>
              <c:layout>
                <c:manualLayout>
                  <c:x val="-5.5346705271647296E-3"/>
                  <c:y val="-2.4014266365108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21-43B9-B28E-B2F9A06FE851}"/>
                </c:ext>
              </c:extLst>
            </c:dLbl>
            <c:dLbl>
              <c:idx val="11"/>
              <c:layout>
                <c:manualLayout>
                  <c:x val="-1.1069341054329459E-2"/>
                  <c:y val="2.4014266365107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21-43B9-B28E-B2F9A06FE851}"/>
                </c:ext>
              </c:extLst>
            </c:dLbl>
            <c:dLbl>
              <c:idx val="14"/>
              <c:layout>
                <c:manualLayout>
                  <c:x val="9.9624069488964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21-43B9-B28E-B2F9A06FE851}"/>
                </c:ext>
              </c:extLst>
            </c:dLbl>
            <c:dLbl>
              <c:idx val="17"/>
              <c:layout>
                <c:manualLayout>
                  <c:x val="-2.1031704423143244E-2"/>
                  <c:y val="-9.6057065460432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233712575930665E-2"/>
                      <c:h val="3.2419259592895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221-43B9-B28E-B2F9A06FE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ГБУ «Ботлихская ЦРБ»</c:v>
                </c:pt>
                <c:pt idx="1">
                  <c:v>ГБУ Гунибская ЦРБ"</c:v>
                </c:pt>
                <c:pt idx="2">
                  <c:v>ГБУ "Дербентская ЦРБ"</c:v>
                </c:pt>
                <c:pt idx="3">
                  <c:v>ГБУ "Каякентска ЦРБ"</c:v>
                </c:pt>
                <c:pt idx="4">
                  <c:v>ГБУ «Кулинская ЦРБ»</c:v>
                </c:pt>
                <c:pt idx="5">
                  <c:v>ГБУ «Лакская ЦРБ»</c:v>
                </c:pt>
                <c:pt idx="6">
                  <c:v>ГБУ «Магарамкентская ЦРБ»</c:v>
                </c:pt>
                <c:pt idx="7">
                  <c:v>ГБУ "МСЧ п.Кочубей"</c:v>
                </c:pt>
                <c:pt idx="8">
                  <c:v>ГБУ «Хасавюртовская ЦГБ»                             </c:v>
                </c:pt>
                <c:pt idx="9">
                  <c:v>ГБУ "Хивская ЦРБ"</c:v>
                </c:pt>
                <c:pt idx="10">
                  <c:v>ГБУ "Новолакская РБ№1"</c:v>
                </c:pt>
                <c:pt idx="11">
                  <c:v>ГБУ "Дербентская ЦГБ"</c:v>
                </c:pt>
                <c:pt idx="12">
                  <c:v>ГБУ "Каспийская ЦГБ"</c:v>
                </c:pt>
                <c:pt idx="13">
                  <c:v>ГБУ "Кизилюртовская ЦГБ"</c:v>
                </c:pt>
                <c:pt idx="14">
                  <c:v>ГБУ "Хасавюртовская ЦГБ"</c:v>
                </c:pt>
                <c:pt idx="15">
                  <c:v>ГБУ «Ю.Сухокумская ЦГБ»                             </c:v>
                </c:pt>
                <c:pt idx="16">
                  <c:v>«МРБ пос. Тлох»</c:v>
                </c:pt>
                <c:pt idx="17">
                  <c:v>РД</c:v>
                </c:pt>
              </c:strCache>
            </c:strRef>
          </c:cat>
          <c:val>
            <c:numRef>
              <c:f>Лист1!$B$2:$B$19</c:f>
              <c:numCache>
                <c:formatCode>0.0%</c:formatCode>
                <c:ptCount val="18"/>
                <c:pt idx="0">
                  <c:v>0.42399999999999999</c:v>
                </c:pt>
                <c:pt idx="1">
                  <c:v>0.74099999999999999</c:v>
                </c:pt>
                <c:pt idx="2">
                  <c:v>0.55300000000000005</c:v>
                </c:pt>
                <c:pt idx="3">
                  <c:v>0.59</c:v>
                </c:pt>
                <c:pt idx="4">
                  <c:v>0.42599999999999999</c:v>
                </c:pt>
                <c:pt idx="5">
                  <c:v>0.41899999999999998</c:v>
                </c:pt>
                <c:pt idx="6">
                  <c:v>0.42</c:v>
                </c:pt>
                <c:pt idx="7">
                  <c:v>0.54300000000000004</c:v>
                </c:pt>
                <c:pt idx="8">
                  <c:v>0.46400000000000002</c:v>
                </c:pt>
                <c:pt idx="9">
                  <c:v>0.6</c:v>
                </c:pt>
                <c:pt idx="10">
                  <c:v>0.39200000000000002</c:v>
                </c:pt>
                <c:pt idx="11">
                  <c:v>0.55500000000000005</c:v>
                </c:pt>
                <c:pt idx="12">
                  <c:v>0.53600000000000003</c:v>
                </c:pt>
                <c:pt idx="13">
                  <c:v>0.51100000000000001</c:v>
                </c:pt>
                <c:pt idx="14">
                  <c:v>0.46600000000000003</c:v>
                </c:pt>
                <c:pt idx="15">
                  <c:v>0.45100000000000001</c:v>
                </c:pt>
                <c:pt idx="16">
                  <c:v>0.32400000000000001</c:v>
                </c:pt>
                <c:pt idx="17">
                  <c:v>0.63500000000000001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78-4978-BEBD-2BE5F13FAC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554728434635677E-3"/>
                  <c:y val="1.2847821594044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78-4978-BEBD-2BE5F13FAC85}"/>
                </c:ext>
              </c:extLst>
            </c:dLbl>
            <c:dLbl>
              <c:idx val="1"/>
              <c:layout>
                <c:manualLayout>
                  <c:x val="1.2568931706610843E-2"/>
                  <c:y val="-1.0374919424572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78-4978-BEBD-2BE5F13FAC85}"/>
                </c:ext>
              </c:extLst>
            </c:dLbl>
            <c:dLbl>
              <c:idx val="2"/>
              <c:layout>
                <c:manualLayout>
                  <c:x val="8.8554728434635677E-3"/>
                  <c:y val="-4.6822146750614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78-4978-BEBD-2BE5F13FAC85}"/>
                </c:ext>
              </c:extLst>
            </c:dLbl>
            <c:dLbl>
              <c:idx val="3"/>
              <c:layout>
                <c:manualLayout>
                  <c:x val="1.4390143370628296E-2"/>
                  <c:y val="-6.0638858902570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78-4978-BEBD-2BE5F13FAC85}"/>
                </c:ext>
              </c:extLst>
            </c:dLbl>
            <c:dLbl>
              <c:idx val="4"/>
              <c:layout>
                <c:manualLayout>
                  <c:x val="6.6358520616560555E-3"/>
                  <c:y val="-1.990215415532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78-4978-BEBD-2BE5F13FAC85}"/>
                </c:ext>
              </c:extLst>
            </c:dLbl>
            <c:dLbl>
              <c:idx val="5"/>
              <c:layout>
                <c:manualLayout>
                  <c:x val="5.5346705271647296E-3"/>
                  <c:y val="1.188649458459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678-4978-BEBD-2BE5F13FAC85}"/>
                </c:ext>
              </c:extLst>
            </c:dLbl>
            <c:dLbl>
              <c:idx val="6"/>
              <c:layout>
                <c:manualLayout>
                  <c:x val="4.4277364217317023E-3"/>
                  <c:y val="-1.074614640651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78-4978-BEBD-2BE5F13FAC85}"/>
                </c:ext>
              </c:extLst>
            </c:dLbl>
            <c:dLbl>
              <c:idx val="7"/>
              <c:layout>
                <c:manualLayout>
                  <c:x val="6.6416046325976754E-3"/>
                  <c:y val="1.2063859796014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678-4978-BEBD-2BE5F13FAC85}"/>
                </c:ext>
              </c:extLst>
            </c:dLbl>
            <c:dLbl>
              <c:idx val="8"/>
              <c:layout>
                <c:manualLayout>
                  <c:x val="9.962406948896432E-3"/>
                  <c:y val="-4.8028532730215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21-43B9-B28E-B2F9A06FE851}"/>
                </c:ext>
              </c:extLst>
            </c:dLbl>
            <c:dLbl>
              <c:idx val="9"/>
              <c:layout>
                <c:manualLayout>
                  <c:x val="1.99248138977930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21-43B9-B28E-B2F9A06FE851}"/>
                </c:ext>
              </c:extLst>
            </c:dLbl>
            <c:dLbl>
              <c:idx val="11"/>
              <c:layout>
                <c:manualLayout>
                  <c:x val="9.9624069488965135E-3"/>
                  <c:y val="-2.4014266365107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21-43B9-B28E-B2F9A06FE851}"/>
                </c:ext>
              </c:extLst>
            </c:dLbl>
            <c:dLbl>
              <c:idx val="12"/>
              <c:layout>
                <c:manualLayout>
                  <c:x val="5.5346705271645674E-3"/>
                  <c:y val="9.605706546043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21-43B9-B28E-B2F9A06FE851}"/>
                </c:ext>
              </c:extLst>
            </c:dLbl>
            <c:dLbl>
              <c:idx val="13"/>
              <c:layout>
                <c:manualLayout>
                  <c:x val="1.4390143370628296E-2"/>
                  <c:y val="4.8028532730215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21-43B9-B28E-B2F9A06FE851}"/>
                </c:ext>
              </c:extLst>
            </c:dLbl>
            <c:dLbl>
              <c:idx val="14"/>
              <c:layout>
                <c:manualLayout>
                  <c:x val="5.53467052716472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21-43B9-B28E-B2F9A06FE851}"/>
                </c:ext>
              </c:extLst>
            </c:dLbl>
            <c:dLbl>
              <c:idx val="16"/>
              <c:layout>
                <c:manualLayout>
                  <c:x val="5.5346705271647296E-3"/>
                  <c:y val="-9.605706546043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21-43B9-B28E-B2F9A06FE851}"/>
                </c:ext>
              </c:extLst>
            </c:dLbl>
            <c:dLbl>
              <c:idx val="17"/>
              <c:layout>
                <c:manualLayout>
                  <c:x val="8.8554728434635677E-3"/>
                  <c:y val="-1.2007133182554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21-43B9-B28E-B2F9A06FE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ГБУ «Ботлихская ЦРБ»</c:v>
                </c:pt>
                <c:pt idx="1">
                  <c:v>ГБУ Гунибская ЦРБ"</c:v>
                </c:pt>
                <c:pt idx="2">
                  <c:v>ГБУ "Дербентская ЦРБ"</c:v>
                </c:pt>
                <c:pt idx="3">
                  <c:v>ГБУ "Каякентска ЦРБ"</c:v>
                </c:pt>
                <c:pt idx="4">
                  <c:v>ГБУ «Кулинская ЦРБ»</c:v>
                </c:pt>
                <c:pt idx="5">
                  <c:v>ГБУ «Лакская ЦРБ»</c:v>
                </c:pt>
                <c:pt idx="6">
                  <c:v>ГБУ «Магарамкентская ЦРБ»</c:v>
                </c:pt>
                <c:pt idx="7">
                  <c:v>ГБУ "МСЧ п.Кочубей"</c:v>
                </c:pt>
                <c:pt idx="8">
                  <c:v>ГБУ «Хасавюртовская ЦГБ»                             </c:v>
                </c:pt>
                <c:pt idx="9">
                  <c:v>ГБУ "Хивская ЦРБ"</c:v>
                </c:pt>
                <c:pt idx="10">
                  <c:v>ГБУ "Новолакская РБ№1"</c:v>
                </c:pt>
                <c:pt idx="11">
                  <c:v>ГБУ "Дербентская ЦГБ"</c:v>
                </c:pt>
                <c:pt idx="12">
                  <c:v>ГБУ "Каспийская ЦГБ"</c:v>
                </c:pt>
                <c:pt idx="13">
                  <c:v>ГБУ "Кизилюртовская ЦГБ"</c:v>
                </c:pt>
                <c:pt idx="14">
                  <c:v>ГБУ "Хасавюртовская ЦГБ"</c:v>
                </c:pt>
                <c:pt idx="15">
                  <c:v>ГБУ «Ю.Сухокумская ЦГБ»                             </c:v>
                </c:pt>
                <c:pt idx="16">
                  <c:v>«МРБ пос. Тлох»</c:v>
                </c:pt>
                <c:pt idx="17">
                  <c:v>РД</c:v>
                </c:pt>
              </c:strCache>
            </c:strRef>
          </c:cat>
          <c:val>
            <c:numRef>
              <c:f>Лист1!$C$2:$C$19</c:f>
              <c:numCache>
                <c:formatCode>0.0%</c:formatCode>
                <c:ptCount val="18"/>
                <c:pt idx="0">
                  <c:v>0.42299999999999999</c:v>
                </c:pt>
                <c:pt idx="1">
                  <c:v>0.249</c:v>
                </c:pt>
                <c:pt idx="2">
                  <c:v>0.53800000000000003</c:v>
                </c:pt>
                <c:pt idx="3">
                  <c:v>0.54</c:v>
                </c:pt>
                <c:pt idx="4">
                  <c:v>0.433</c:v>
                </c:pt>
                <c:pt idx="5">
                  <c:v>0.40400000000000003</c:v>
                </c:pt>
                <c:pt idx="6">
                  <c:v>0.35</c:v>
                </c:pt>
                <c:pt idx="7">
                  <c:v>0.54900000000000004</c:v>
                </c:pt>
                <c:pt idx="8">
                  <c:v>0.47299999999999998</c:v>
                </c:pt>
                <c:pt idx="9">
                  <c:v>0.56499999999999995</c:v>
                </c:pt>
                <c:pt idx="10">
                  <c:v>0.224</c:v>
                </c:pt>
                <c:pt idx="11">
                  <c:v>0.55500000000000005</c:v>
                </c:pt>
                <c:pt idx="12">
                  <c:v>0.499</c:v>
                </c:pt>
                <c:pt idx="13">
                  <c:v>0.48099999999999998</c:v>
                </c:pt>
                <c:pt idx="14">
                  <c:v>0.41799999999999998</c:v>
                </c:pt>
                <c:pt idx="15">
                  <c:v>0.51100000000000001</c:v>
                </c:pt>
                <c:pt idx="16">
                  <c:v>0.34300000000000003</c:v>
                </c:pt>
                <c:pt idx="17">
                  <c:v>0.60399999999999998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678-4978-BEBD-2BE5F13FA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972416"/>
        <c:axId val="233970432"/>
      </c:barChart>
      <c:catAx>
        <c:axId val="23897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3970432"/>
        <c:crosses val="autoZero"/>
        <c:auto val="1"/>
        <c:lblAlgn val="ctr"/>
        <c:lblOffset val="100"/>
        <c:noMultiLvlLbl val="0"/>
      </c:catAx>
      <c:valAx>
        <c:axId val="2339704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89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87217238258676"/>
          <c:y val="0.25142471055212345"/>
          <c:w val="4.9139594065473496E-2"/>
          <c:h val="0.26302812986216201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28100393700794E-2"/>
          <c:y val="2.5751905404041254E-2"/>
          <c:w val="0.7530335875984252"/>
          <c:h val="0.80599348266979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728735803934786E-2"/>
                  <c:y val="-4.455639177002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86-4C19-ACC1-2B5950CC666E}"/>
                </c:ext>
              </c:extLst>
            </c:dLbl>
            <c:dLbl>
              <c:idx val="1"/>
              <c:layout>
                <c:manualLayout>
                  <c:x val="2.6363264363308803E-3"/>
                  <c:y val="-1.4506610347791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86-4C19-ACC1-2B5950CC666E}"/>
                </c:ext>
              </c:extLst>
            </c:dLbl>
            <c:dLbl>
              <c:idx val="2"/>
              <c:layout>
                <c:manualLayout>
                  <c:x val="-1.4707737039760978E-2"/>
                  <c:y val="-2.7632372626783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86-4C19-ACC1-2B5950CC6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212</c:v>
                </c:pt>
                <c:pt idx="1">
                  <c:v>414.5</c:v>
                </c:pt>
                <c:pt idx="2">
                  <c:v>616.4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86-4C19-ACC1-2B5950CC66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4174087954474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86-4C19-ACC1-2B5950CC666E}"/>
                </c:ext>
              </c:extLst>
            </c:dLbl>
            <c:dLbl>
              <c:idx val="1"/>
              <c:layout>
                <c:manualLayout>
                  <c:x val="1.6949771169949751E-2"/>
                  <c:y val="1.1506039823288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86-4C19-ACC1-2B5950CC666E}"/>
                </c:ext>
              </c:extLst>
            </c:dLbl>
            <c:dLbl>
              <c:idx val="2"/>
              <c:layout>
                <c:manualLayout>
                  <c:x val="1.3057398404186982E-2"/>
                  <c:y val="-1.174337308511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B-4036-93B9-64479A7EE8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198.1</c:v>
                </c:pt>
                <c:pt idx="1">
                  <c:v>389.2</c:v>
                </c:pt>
                <c:pt idx="2">
                  <c:v>587.6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86-4C19-ACC1-2B5950CC66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81165336822577E-2"/>
                  <c:y val="-4.697349234045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FB-4036-93B9-64479A7EE8AD}"/>
                </c:ext>
              </c:extLst>
            </c:dLbl>
            <c:dLbl>
              <c:idx val="2"/>
              <c:layout>
                <c:manualLayout>
                  <c:x val="1.0552516467742037E-2"/>
                  <c:y val="3.626589386453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86-4C19-ACC1-2B5950CC6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86-4C19-ACC1-2B5950CC6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169536"/>
        <c:axId val="234125504"/>
      </c:barChart>
      <c:catAx>
        <c:axId val="23916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4125504"/>
        <c:crosses val="autoZero"/>
        <c:auto val="1"/>
        <c:lblAlgn val="ctr"/>
        <c:lblOffset val="100"/>
        <c:noMultiLvlLbl val="0"/>
      </c:catAx>
      <c:valAx>
        <c:axId val="2341255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91695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28100393700794E-2"/>
          <c:y val="2.5751905404041254E-2"/>
          <c:w val="0.7530335875984252"/>
          <c:h val="0.80599348266979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053282822573174E-3"/>
                  <c:y val="-3.3929513189221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2E-4A1E-9505-E0A6BCCCC03F}"/>
                </c:ext>
              </c:extLst>
            </c:dLbl>
            <c:dLbl>
              <c:idx val="1"/>
              <c:layout>
                <c:manualLayout>
                  <c:x val="3.7522947556673262E-3"/>
                  <c:y val="3.1252398941015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2E-4A1E-9505-E0A6BCCCC03F}"/>
                </c:ext>
              </c:extLst>
            </c:dLbl>
            <c:dLbl>
              <c:idx val="2"/>
              <c:layout>
                <c:manualLayout>
                  <c:x val="4.8393178713411261E-4"/>
                  <c:y val="1.016444298979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2E-4A1E-9505-E0A6BCCCC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Удельный вес от БСК %</c:v>
                </c:pt>
                <c:pt idx="2">
                  <c:v>Итого по РФ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128.5</c:v>
                </c:pt>
                <c:pt idx="1">
                  <c:v>60.2</c:v>
                </c:pt>
                <c:pt idx="2" formatCode="General">
                  <c:v>328.5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2E-4A1E-9505-E0A6BCCCC0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1825861200771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2E-4A1E-9505-E0A6BCCCC03F}"/>
                </c:ext>
              </c:extLst>
            </c:dLbl>
            <c:dLbl>
              <c:idx val="1"/>
              <c:layout>
                <c:manualLayout>
                  <c:x val="-1.4365699265022609E-3"/>
                  <c:y val="-1.7992646526970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2E-4A1E-9505-E0A6BCCCC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Удельный вес от БСК %</c:v>
                </c:pt>
                <c:pt idx="2">
                  <c:v>Итого по РФ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123.6</c:v>
                </c:pt>
                <c:pt idx="1">
                  <c:v>62.2</c:v>
                </c:pt>
                <c:pt idx="2" formatCode="General">
                  <c:v>311.2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2E-4A1E-9505-E0A6BCCCC0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8156812382789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EC-4039-9D24-EAF7A0F48FFF}"/>
                </c:ext>
              </c:extLst>
            </c:dLbl>
            <c:dLbl>
              <c:idx val="1"/>
              <c:layout>
                <c:manualLayout>
                  <c:x val="0"/>
                  <c:y val="-7.039203095697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EC-4039-9D24-EAF7A0F48FFF}"/>
                </c:ext>
              </c:extLst>
            </c:dLbl>
            <c:dLbl>
              <c:idx val="2"/>
              <c:layout>
                <c:manualLayout>
                  <c:x val="1.0552516467742037E-2"/>
                  <c:y val="3.626589386453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2E-4A1E-9505-E0A6BCCCC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Удельный вес от БСК %</c:v>
                </c:pt>
                <c:pt idx="2">
                  <c:v>Итого по РФ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General">
                  <c:v>125.7</c:v>
                </c:pt>
                <c:pt idx="1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2E-4A1E-9505-E0A6BCCCC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881280"/>
        <c:axId val="239093440"/>
      </c:barChart>
      <c:catAx>
        <c:axId val="23888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9093440"/>
        <c:crosses val="autoZero"/>
        <c:auto val="1"/>
        <c:lblAlgn val="ctr"/>
        <c:lblOffset val="100"/>
        <c:noMultiLvlLbl val="0"/>
      </c:catAx>
      <c:valAx>
        <c:axId val="239093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8881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06178645589074"/>
          <c:y val="0.30592962410459856"/>
          <c:w val="7.4360203521214599E-2"/>
          <c:h val="0.3177556194953885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48364671421887"/>
          <c:y val="2.8688810482760646E-2"/>
          <c:w val="0.7530335875984252"/>
          <c:h val="0.8690098505776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552516467742037E-2"/>
                  <c:y val="2.59038019629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65-42CF-8968-EF7A2AF5D849}"/>
                </c:ext>
              </c:extLst>
            </c:dLbl>
            <c:dLbl>
              <c:idx val="1"/>
              <c:layout>
                <c:manualLayout>
                  <c:x val="-1.4773523054838852E-2"/>
                  <c:y val="2.072336792259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65-42CF-8968-EF7A2AF5D849}"/>
                </c:ext>
              </c:extLst>
            </c:dLbl>
            <c:dLbl>
              <c:idx val="2"/>
              <c:layout>
                <c:manualLayout>
                  <c:x val="-2.1261813722575403E-2"/>
                  <c:y val="-1.0361683961296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65-42CF-8968-EF7A2AF5D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РФ</c:v>
                </c:pt>
                <c:pt idx="1">
                  <c:v>Итого по СКФО</c:v>
                </c:pt>
                <c:pt idx="2">
                  <c:v>Итого по РД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3748.3</c:v>
                </c:pt>
                <c:pt idx="1">
                  <c:v>3925.4</c:v>
                </c:pt>
                <c:pt idx="2">
                  <c:v>3137.4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65-42CF-8968-EF7A2AF5D8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44417011588155E-2"/>
                  <c:y val="-1.0361683961296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65-42CF-8968-EF7A2AF5D849}"/>
                </c:ext>
              </c:extLst>
            </c:dLbl>
            <c:dLbl>
              <c:idx val="1"/>
              <c:layout>
                <c:manualLayout>
                  <c:x val="1.4773523054838852E-2"/>
                  <c:y val="2.0722959982279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65-42CF-8968-EF7A2AF5D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РФ</c:v>
                </c:pt>
                <c:pt idx="1">
                  <c:v>Итого по СКФО</c:v>
                </c:pt>
                <c:pt idx="2">
                  <c:v>Итого по РД 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3810.6</c:v>
                </c:pt>
                <c:pt idx="1">
                  <c:v>3651</c:v>
                </c:pt>
                <c:pt idx="2" formatCode="General">
                  <c:v>3053.1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65-42CF-8968-EF7A2AF5D8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1496903247044792E-2"/>
                  <c:y val="2.072336792259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65-42CF-8968-EF7A2AF5D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РФ</c:v>
                </c:pt>
                <c:pt idx="1">
                  <c:v>Итого по СКФО</c:v>
                </c:pt>
                <c:pt idx="2">
                  <c:v>Итого по РД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2980.6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65-42CF-8968-EF7A2AF5D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33472"/>
        <c:axId val="177357952"/>
      </c:barChart>
      <c:catAx>
        <c:axId val="5143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7357952"/>
        <c:crosses val="autoZero"/>
        <c:auto val="1"/>
        <c:lblAlgn val="ctr"/>
        <c:lblOffset val="100"/>
        <c:noMultiLvlLbl val="0"/>
      </c:catAx>
      <c:valAx>
        <c:axId val="17735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4334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28100393700794E-2"/>
          <c:y val="2.5751905404041254E-2"/>
          <c:w val="0.7530335875984252"/>
          <c:h val="0.80599348266979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865539891533254E-2"/>
                  <c:y val="-2.4332777002191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12-472F-AA5C-B86920A8D266}"/>
                </c:ext>
              </c:extLst>
            </c:dLbl>
            <c:dLbl>
              <c:idx val="1"/>
              <c:layout>
                <c:manualLayout>
                  <c:x val="1.4174841377642324E-3"/>
                  <c:y val="-4.394987764388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2-472F-AA5C-B86920A8D266}"/>
                </c:ext>
              </c:extLst>
            </c:dLbl>
            <c:dLbl>
              <c:idx val="2"/>
              <c:layout>
                <c:manualLayout>
                  <c:x val="-3.0059842854682408E-3"/>
                  <c:y val="-7.9833095006610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12-472F-AA5C-B86920A8D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31.8</c:v>
                </c:pt>
                <c:pt idx="1">
                  <c:v>89.7</c:v>
                </c:pt>
                <c:pt idx="2">
                  <c:v>152.5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12-472F-AA5C-B86920A8D2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2404438412539724E-17"/>
                  <c:y val="-7.9626837143030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12-472F-AA5C-B86920A8D266}"/>
                </c:ext>
              </c:extLst>
            </c:dLbl>
            <c:dLbl>
              <c:idx val="1"/>
              <c:layout>
                <c:manualLayout>
                  <c:x val="3.2085080373882159E-3"/>
                  <c:y val="-1.1571913781952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2-472F-AA5C-B86920A8D266}"/>
                </c:ext>
              </c:extLst>
            </c:dLbl>
            <c:dLbl>
              <c:idx val="2"/>
              <c:layout>
                <c:manualLayout>
                  <c:x val="2.3129960875762325E-2"/>
                  <c:y val="-7.1766434725460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ED-4809-89CA-A60B42EAA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30.1</c:v>
                </c:pt>
                <c:pt idx="1">
                  <c:v>79.2</c:v>
                </c:pt>
                <c:pt idx="2">
                  <c:v>143.69999999999999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12-472F-AA5C-B86920A8D2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152993041763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ED-4809-89CA-A60B42EAA650}"/>
                </c:ext>
              </c:extLst>
            </c:dLbl>
            <c:dLbl>
              <c:idx val="2"/>
              <c:layout>
                <c:manualLayout>
                  <c:x val="1.0552516467742037E-2"/>
                  <c:y val="3.626589386453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12-472F-AA5C-B86920A8D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12-472F-AA5C-B86920A8D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772672"/>
        <c:axId val="239095744"/>
      </c:barChart>
      <c:catAx>
        <c:axId val="23977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9095744"/>
        <c:crosses val="autoZero"/>
        <c:auto val="1"/>
        <c:lblAlgn val="ctr"/>
        <c:lblOffset val="100"/>
        <c:noMultiLvlLbl val="0"/>
      </c:catAx>
      <c:valAx>
        <c:axId val="23909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977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13942230464034"/>
          <c:y val="0.30592962410459856"/>
          <c:w val="0.118282613153772"/>
          <c:h val="0.3177556194953885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28100393700794E-2"/>
          <c:y val="2.5751905404041254E-2"/>
          <c:w val="0.7530335875984252"/>
          <c:h val="0.80599348266979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55256939392302E-2"/>
                  <c:y val="-3.5562571797459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EB-4070-BBC0-18E5E965D0FA}"/>
                </c:ext>
              </c:extLst>
            </c:dLbl>
            <c:dLbl>
              <c:idx val="1"/>
              <c:layout>
                <c:manualLayout>
                  <c:x val="-1.4773523054838852E-2"/>
                  <c:y val="2.072336792259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EB-4070-BBC0-18E5E965D0FA}"/>
                </c:ext>
              </c:extLst>
            </c:dLbl>
            <c:dLbl>
              <c:idx val="2"/>
              <c:layout>
                <c:manualLayout>
                  <c:x val="-1.688402634838726E-2"/>
                  <c:y val="2.07233679225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EB-4070-BBC0-18E5E965D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Итого по РД </c:v>
                </c:pt>
                <c:pt idx="1">
                  <c:v>Число случаев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2.5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EB-4070-BBC0-18E5E965D0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90420990324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EB-4070-BBC0-18E5E965D0FA}"/>
                </c:ext>
              </c:extLst>
            </c:dLbl>
            <c:dLbl>
              <c:idx val="1"/>
              <c:layout>
                <c:manualLayout>
                  <c:x val="1.4773523054838852E-2"/>
                  <c:y val="2.0722959982279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EB-4070-BBC0-18E5E965D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Итого по РД </c:v>
                </c:pt>
                <c:pt idx="1">
                  <c:v>Число случаев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2.4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EB-4070-BBC0-18E5E965D0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0552516467742037E-2"/>
                  <c:y val="3.626589386453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EB-4070-BBC0-18E5E965D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Итого по РД </c:v>
                </c:pt>
                <c:pt idx="1">
                  <c:v>Число случаев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2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EB-4070-BBC0-18E5E965D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72928"/>
        <c:axId val="16486336"/>
      </c:barChart>
      <c:catAx>
        <c:axId val="4377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486336"/>
        <c:crosses val="autoZero"/>
        <c:auto val="1"/>
        <c:lblAlgn val="ctr"/>
        <c:lblOffset val="100"/>
        <c:noMultiLvlLbl val="0"/>
      </c:catAx>
      <c:valAx>
        <c:axId val="1648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377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13942230464034"/>
          <c:y val="0.30592962410459856"/>
          <c:w val="0.118282613153772"/>
          <c:h val="0.3177556194953885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0217112415107"/>
          <c:y val="8.2724992340920608E-2"/>
          <c:w val="0.69272452775602289"/>
          <c:h val="0.77025984574145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067779868847093E-2"/>
                  <c:y val="-3.1085459824202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89-49C5-9C70-1187B73905B5}"/>
                </c:ext>
              </c:extLst>
            </c:dLbl>
            <c:dLbl>
              <c:idx val="1"/>
              <c:layout>
                <c:manualLayout>
                  <c:x val="-1.4773514301745283E-2"/>
                  <c:y val="-1.5542525941944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89-49C5-9C70-1187B73905B5}"/>
                </c:ext>
              </c:extLst>
            </c:dLbl>
            <c:dLbl>
              <c:idx val="2"/>
              <c:layout>
                <c:manualLayout>
                  <c:x val="-1.688402634838726E-2"/>
                  <c:y val="2.07233679225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89-49C5-9C70-1187B73905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Болезненность по РД </c:v>
                </c:pt>
                <c:pt idx="1">
                  <c:v>Заболеваемость по РД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14937.2</c:v>
                </c:pt>
                <c:pt idx="1">
                  <c:v>3137.4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89-49C5-9C70-1187B73905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391541689558028E-3"/>
                  <c:y val="-1.0361683961296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89-49C5-9C70-1187B73905B5}"/>
                </c:ext>
              </c:extLst>
            </c:dLbl>
            <c:dLbl>
              <c:idx val="1"/>
              <c:layout>
                <c:manualLayout>
                  <c:x val="-3.7831023740780138E-3"/>
                  <c:y val="-5.1812499209615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89-49C5-9C70-1187B73905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Болезненность по РД </c:v>
                </c:pt>
                <c:pt idx="1">
                  <c:v>Заболеваемость по РД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14694</c:v>
                </c:pt>
                <c:pt idx="1">
                  <c:v>3053.1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89-49C5-9C70-1187B73905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17462506867409E-2"/>
                  <c:y val="-4.662757782583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89-49C5-9C70-1187B73905B5}"/>
                </c:ext>
              </c:extLst>
            </c:dLbl>
            <c:dLbl>
              <c:idx val="1"/>
              <c:layout>
                <c:manualLayout>
                  <c:x val="4.6391541689556328E-3"/>
                  <c:y val="2.072336792259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89-49C5-9C70-1187B73905B5}"/>
                </c:ext>
              </c:extLst>
            </c:dLbl>
            <c:dLbl>
              <c:idx val="2"/>
              <c:layout>
                <c:manualLayout>
                  <c:x val="1.0552516467742037E-2"/>
                  <c:y val="3.626589386453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89-49C5-9C70-1187B73905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Болезненность по РД </c:v>
                </c:pt>
                <c:pt idx="1">
                  <c:v>Заболеваемость по РД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14759.8</c:v>
                </c:pt>
                <c:pt idx="1">
                  <c:v>2980.6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89-49C5-9C70-1187B7390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84672"/>
        <c:axId val="177360256"/>
      </c:barChart>
      <c:catAx>
        <c:axId val="5148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7360256"/>
        <c:crosses val="autoZero"/>
        <c:auto val="1"/>
        <c:lblAlgn val="ctr"/>
        <c:lblOffset val="100"/>
        <c:noMultiLvlLbl val="0"/>
      </c:catAx>
      <c:valAx>
        <c:axId val="17736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484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86990642789518"/>
          <c:y val="0.32672021291220832"/>
          <c:w val="9.8738551882546849E-2"/>
          <c:h val="0.26366610248521316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23911552112745E-2"/>
          <c:y val="2.575185954707249E-2"/>
          <c:w val="0.7530335875984252"/>
          <c:h val="0.8690098505776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271241935684801E-3"/>
                  <c:y val="1.0690711158839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C0-421B-BE3E-52D13DD6C617}"/>
                </c:ext>
              </c:extLst>
            </c:dLbl>
            <c:dLbl>
              <c:idx val="1"/>
              <c:layout>
                <c:manualLayout>
                  <c:x val="-9.2417354952526419E-3"/>
                  <c:y val="-2.0959771254298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C0-421B-BE3E-52D13DD6C617}"/>
                </c:ext>
              </c:extLst>
            </c:dLbl>
            <c:dLbl>
              <c:idx val="2"/>
              <c:layout>
                <c:manualLayout>
                  <c:x val="-2.5014110400961883E-3"/>
                  <c:y val="-2.1112200509455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C0-421B-BE3E-52D13DD6C6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РФ</c:v>
                </c:pt>
                <c:pt idx="1">
                  <c:v>Итого по СКФО</c:v>
                </c:pt>
                <c:pt idx="2">
                  <c:v>Итого по РД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6599.2</c:v>
                </c:pt>
                <c:pt idx="1">
                  <c:v>4732.7</c:v>
                </c:pt>
                <c:pt idx="2">
                  <c:v>4098.5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C0-421B-BE3E-52D13DD6C6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90420990324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C0-421B-BE3E-52D13DD6C617}"/>
                </c:ext>
              </c:extLst>
            </c:dLbl>
            <c:dLbl>
              <c:idx val="1"/>
              <c:layout>
                <c:manualLayout>
                  <c:x val="1.4972400761347493E-3"/>
                  <c:y val="-9.7030654152095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C0-421B-BE3E-52D13DD6C6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РФ</c:v>
                </c:pt>
                <c:pt idx="1">
                  <c:v>Итого по СКФО</c:v>
                </c:pt>
                <c:pt idx="2">
                  <c:v>Итого по РД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6622.3</c:v>
                </c:pt>
                <c:pt idx="1">
                  <c:v>4853.3999999999996</c:v>
                </c:pt>
                <c:pt idx="2" formatCode="0.0">
                  <c:v>4001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C0-421B-BE3E-52D13DD6C6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9144112166776537E-3"/>
                  <c:y val="5.83992712144688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C0-421B-BE3E-52D13DD6C6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РФ</c:v>
                </c:pt>
                <c:pt idx="1">
                  <c:v>Итого по СКФО</c:v>
                </c:pt>
                <c:pt idx="2">
                  <c:v>Итого по РД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3970.1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C0-421B-BE3E-52D13DD6C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839744"/>
        <c:axId val="177362560"/>
      </c:barChart>
      <c:catAx>
        <c:axId val="12783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7362560"/>
        <c:crosses val="autoZero"/>
        <c:auto val="1"/>
        <c:lblAlgn val="ctr"/>
        <c:lblOffset val="100"/>
        <c:noMultiLvlLbl val="0"/>
      </c:catAx>
      <c:valAx>
        <c:axId val="17736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8397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154777356210463E-2"/>
          <c:y val="4.0477816252181893E-2"/>
          <c:w val="0.8924345339682368"/>
          <c:h val="0.8690098505776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9534175134141366E-4"/>
                  <c:y val="7.5466429074854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DC-42F2-9148-BE1F6F41095D}"/>
                </c:ext>
              </c:extLst>
            </c:dLbl>
            <c:dLbl>
              <c:idx val="1"/>
              <c:layout>
                <c:manualLayout>
                  <c:x val="-1.4773523054838852E-2"/>
                  <c:y val="2.072336792259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DC-42F2-9148-BE1F6F41095D}"/>
                </c:ext>
              </c:extLst>
            </c:dLbl>
            <c:dLbl>
              <c:idx val="2"/>
              <c:layout>
                <c:manualLayout>
                  <c:x val="-1.7990401878332014E-2"/>
                  <c:y val="9.709021338743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DC-42F2-9148-BE1F6F41095D}"/>
                </c:ext>
              </c:extLst>
            </c:dLbl>
            <c:dLbl>
              <c:idx val="3"/>
              <c:layout>
                <c:manualLayout>
                  <c:x val="-1.2169921372899586E-2"/>
                  <c:y val="-1.1014253774188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DC-42F2-9148-BE1F6F41095D}"/>
                </c:ext>
              </c:extLst>
            </c:dLbl>
            <c:dLbl>
              <c:idx val="4"/>
              <c:layout>
                <c:manualLayout>
                  <c:x val="-1.4382634349790372E-2"/>
                  <c:y val="-1.101425377418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DC-42F2-9148-BE1F6F41095D}"/>
                </c:ext>
              </c:extLst>
            </c:dLbl>
            <c:dLbl>
              <c:idx val="8"/>
              <c:layout>
                <c:manualLayout>
                  <c:x val="-7.7444954191178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DC-42F2-9148-BE1F6F4109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ГБУ «Рутульская ЦРБ»</c:v>
                </c:pt>
                <c:pt idx="1">
                  <c:v>ГБУ "Новолакская РБ№1"</c:v>
                </c:pt>
                <c:pt idx="2">
                  <c:v>ГБУ «Кулинская ЦРБ»</c:v>
                </c:pt>
                <c:pt idx="3">
                  <c:v>Районы</c:v>
                </c:pt>
                <c:pt idx="4">
                  <c:v>ГБУ «Каспийская ЦГБ»</c:v>
                </c:pt>
                <c:pt idx="5">
                  <c:v>ГБУ «Даг. Огнинская ЦГБ»</c:v>
                </c:pt>
                <c:pt idx="6">
                  <c:v>ГБУ "Хасавюртовская ЦГБ"</c:v>
                </c:pt>
                <c:pt idx="7">
                  <c:v>Города</c:v>
                </c:pt>
                <c:pt idx="8">
                  <c:v>Итого по РД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942.4</c:v>
                </c:pt>
                <c:pt idx="2">
                  <c:v>13371.7</c:v>
                </c:pt>
                <c:pt idx="3" formatCode="0.0">
                  <c:v>3885</c:v>
                </c:pt>
                <c:pt idx="4">
                  <c:v>2156.3000000000002</c:v>
                </c:pt>
                <c:pt idx="5">
                  <c:v>10264.6</c:v>
                </c:pt>
                <c:pt idx="7">
                  <c:v>4018.5</c:v>
                </c:pt>
                <c:pt idx="8" formatCode="0.0">
                  <c:v>4001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DC-42F2-9148-BE1F6F4109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90420990324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DC-42F2-9148-BE1F6F41095D}"/>
                </c:ext>
              </c:extLst>
            </c:dLbl>
            <c:dLbl>
              <c:idx val="1"/>
              <c:layout>
                <c:manualLayout>
                  <c:x val="-2.9281858776469441E-3"/>
                  <c:y val="1.338015017544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DC-42F2-9148-BE1F6F41095D}"/>
                </c:ext>
              </c:extLst>
            </c:dLbl>
            <c:dLbl>
              <c:idx val="3"/>
              <c:layout>
                <c:manualLayout>
                  <c:x val="5.5317824422269849E-3"/>
                  <c:y val="-1.1014253774188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DC-42F2-9148-BE1F6F41095D}"/>
                </c:ext>
              </c:extLst>
            </c:dLbl>
            <c:dLbl>
              <c:idx val="7"/>
              <c:layout>
                <c:manualLayout>
                  <c:x val="1.106356488445397E-2"/>
                  <c:y val="-7.3428358494592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DC-42F2-9148-BE1F6F41095D}"/>
                </c:ext>
              </c:extLst>
            </c:dLbl>
            <c:dLbl>
              <c:idx val="8"/>
              <c:layout>
                <c:manualLayout>
                  <c:x val="8.85085190756330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DC-42F2-9148-BE1F6F4109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ГБУ «Рутульская ЦРБ»</c:v>
                </c:pt>
                <c:pt idx="1">
                  <c:v>ГБУ "Новолакская РБ№1"</c:v>
                </c:pt>
                <c:pt idx="2">
                  <c:v>ГБУ «Кулинская ЦРБ»</c:v>
                </c:pt>
                <c:pt idx="3">
                  <c:v>Районы</c:v>
                </c:pt>
                <c:pt idx="4">
                  <c:v>ГБУ «Каспийская ЦГБ»</c:v>
                </c:pt>
                <c:pt idx="5">
                  <c:v>ГБУ «Даг. Огнинская ЦГБ»</c:v>
                </c:pt>
                <c:pt idx="6">
                  <c:v>ГБУ "Хасавюртовская ЦГБ"</c:v>
                </c:pt>
                <c:pt idx="7">
                  <c:v>Города</c:v>
                </c:pt>
                <c:pt idx="8">
                  <c:v>Итого по РД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1">
                  <c:v>943.5</c:v>
                </c:pt>
                <c:pt idx="2">
                  <c:v>13495.9</c:v>
                </c:pt>
                <c:pt idx="3">
                  <c:v>3888.3</c:v>
                </c:pt>
                <c:pt idx="4">
                  <c:v>2571.6</c:v>
                </c:pt>
                <c:pt idx="6">
                  <c:v>8322.9</c:v>
                </c:pt>
                <c:pt idx="7">
                  <c:v>4207.2</c:v>
                </c:pt>
                <c:pt idx="8">
                  <c:v>3970.1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DC-42F2-9148-BE1F6F410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74912"/>
        <c:axId val="177363136"/>
      </c:barChart>
      <c:catAx>
        <c:axId val="12797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7363136"/>
        <c:crosses val="autoZero"/>
        <c:auto val="1"/>
        <c:lblAlgn val="ctr"/>
        <c:lblOffset val="100"/>
        <c:noMultiLvlLbl val="0"/>
      </c:catAx>
      <c:valAx>
        <c:axId val="17736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9749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28006045416109E-2"/>
          <c:y val="2.5751881828353092E-2"/>
          <c:w val="0.7530335875984252"/>
          <c:h val="0.8690098505776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720875639702148E-2"/>
                  <c:y val="-2.604228938058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5-4F1D-9D43-5398F73F8D3C}"/>
                </c:ext>
              </c:extLst>
            </c:dLbl>
            <c:dLbl>
              <c:idx val="1"/>
              <c:layout>
                <c:manualLayout>
                  <c:x val="-1.605087838120926E-3"/>
                  <c:y val="1.2731681041263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5-4F1D-9D43-5398F73F8D3C}"/>
                </c:ext>
              </c:extLst>
            </c:dLbl>
            <c:dLbl>
              <c:idx val="2"/>
              <c:layout>
                <c:manualLayout>
                  <c:x val="-1.688402634838726E-2"/>
                  <c:y val="2.07233679225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85-4F1D-9D43-5398F73F8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763.4</c:v>
                </c:pt>
                <c:pt idx="1">
                  <c:v>1049</c:v>
                </c:pt>
                <c:pt idx="2">
                  <c:v>874.9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85-4F1D-9D43-5398F73F8D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90420990324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85-4F1D-9D43-5398F73F8D3C}"/>
                </c:ext>
              </c:extLst>
            </c:dLbl>
            <c:dLbl>
              <c:idx val="1"/>
              <c:layout>
                <c:manualLayout>
                  <c:x val="4.1110156722103719E-2"/>
                  <c:y val="4.7396526184504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85-4F1D-9D43-5398F73F8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708</c:v>
                </c:pt>
                <c:pt idx="1">
                  <c:v>929</c:v>
                </c:pt>
                <c:pt idx="2">
                  <c:v>918.9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85-4F1D-9D43-5398F73F8D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604055107186273E-2"/>
                  <c:y val="-3.9958568942060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85-4F1D-9D43-5398F73F8D3C}"/>
                </c:ext>
              </c:extLst>
            </c:dLbl>
            <c:dLbl>
              <c:idx val="2"/>
              <c:layout>
                <c:manualLayout>
                  <c:x val="1.0552516467742037E-2"/>
                  <c:y val="3.626589386453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85-4F1D-9D43-5398F73F8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710.7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85-4F1D-9D43-5398F73F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91648"/>
        <c:axId val="128126912"/>
      </c:barChart>
      <c:catAx>
        <c:axId val="12809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126912"/>
        <c:crosses val="autoZero"/>
        <c:auto val="1"/>
        <c:lblAlgn val="ctr"/>
        <c:lblOffset val="100"/>
        <c:noMultiLvlLbl val="0"/>
      </c:catAx>
      <c:valAx>
        <c:axId val="1281269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0916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27684662025183"/>
          <c:y val="3.4178059242500142E-2"/>
          <c:w val="0.7530335875984252"/>
          <c:h val="0.8690098505776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366995586150105E-3"/>
                  <c:y val="-3.7293117347124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E5-40FC-BB6F-7C5A27FA905C}"/>
                </c:ext>
              </c:extLst>
            </c:dLbl>
            <c:dLbl>
              <c:idx val="1"/>
              <c:layout>
                <c:manualLayout>
                  <c:x val="1.9435752412313148E-3"/>
                  <c:y val="3.8707665564177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E5-40FC-BB6F-7C5A27FA905C}"/>
                </c:ext>
              </c:extLst>
            </c:dLbl>
            <c:dLbl>
              <c:idx val="2"/>
              <c:layout>
                <c:manualLayout>
                  <c:x val="-3.5103348744688848E-3"/>
                  <c:y val="-3.4235782363928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E5-40FC-BB6F-7C5A27FA9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6286.2</c:v>
                </c:pt>
                <c:pt idx="1">
                  <c:v>8130.9</c:v>
                </c:pt>
                <c:pt idx="2">
                  <c:v>12342.6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5-40FC-BB6F-7C5A27FA90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90420990324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E5-40FC-BB6F-7C5A27FA905C}"/>
                </c:ext>
              </c:extLst>
            </c:dLbl>
            <c:dLbl>
              <c:idx val="1"/>
              <c:layout>
                <c:manualLayout>
                  <c:x val="1.3998515553603906E-3"/>
                  <c:y val="3.8704348143405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E5-40FC-BB6F-7C5A27FA9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6220</c:v>
                </c:pt>
                <c:pt idx="1">
                  <c:v>7556.1</c:v>
                </c:pt>
                <c:pt idx="2">
                  <c:v>12949.3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E5-40FC-BB6F-7C5A27FA90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289511977278036E-3"/>
                  <c:y val="-2.9491870660398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E5-40FC-BB6F-7C5A27FA905C}"/>
                </c:ext>
              </c:extLst>
            </c:dLbl>
            <c:dLbl>
              <c:idx val="2"/>
              <c:layout>
                <c:manualLayout>
                  <c:x val="1.0552516467742037E-2"/>
                  <c:y val="3.626589386453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E5-40FC-BB6F-7C5A27FA9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6257.1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E5-40FC-BB6F-7C5A27FA9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69376"/>
        <c:axId val="128129792"/>
      </c:barChart>
      <c:catAx>
        <c:axId val="12886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129792"/>
        <c:crosses val="autoZero"/>
        <c:auto val="1"/>
        <c:lblAlgn val="ctr"/>
        <c:lblOffset val="100"/>
        <c:noMultiLvlLbl val="0"/>
      </c:catAx>
      <c:valAx>
        <c:axId val="12812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8693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28106359363231E-2"/>
          <c:y val="3.4035854095805514E-2"/>
          <c:w val="0.84154213549974777"/>
          <c:h val="0.7903118863434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016982397868067E-3"/>
                  <c:y val="9.3358150566068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E2-401C-A4B9-9A732046D0E7}"/>
                </c:ext>
              </c:extLst>
            </c:dLbl>
            <c:dLbl>
              <c:idx val="1"/>
              <c:layout>
                <c:manualLayout>
                  <c:x val="-2.6035965645801627E-3"/>
                  <c:y val="4.1553753584708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E2-401C-A4B9-9A732046D0E7}"/>
                </c:ext>
              </c:extLst>
            </c:dLbl>
            <c:dLbl>
              <c:idx val="2"/>
              <c:layout>
                <c:manualLayout>
                  <c:x val="-1.688402634838726E-2"/>
                  <c:y val="2.07233679225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E2-401C-A4B9-9A732046D0E7}"/>
                </c:ext>
              </c:extLst>
            </c:dLbl>
            <c:dLbl>
              <c:idx val="3"/>
              <c:layout>
                <c:manualLayout>
                  <c:x val="-9.9572083960087193E-3"/>
                  <c:y val="-1.48288869052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E2-401C-A4B9-9A732046D0E7}"/>
                </c:ext>
              </c:extLst>
            </c:dLbl>
            <c:dLbl>
              <c:idx val="5"/>
              <c:layout>
                <c:manualLayout>
                  <c:x val="-1.3276277861344958E-2"/>
                  <c:y val="7.4144434526085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E2-401C-A4B9-9A732046D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ГБУ «Рутульская ЦРБ» </c:v>
                </c:pt>
                <c:pt idx="1">
                  <c:v>ГБУ «Бабаюртовская ЦРБ»</c:v>
                </c:pt>
                <c:pt idx="2">
                  <c:v>ГБУ "МСЧ п.Кочубей"</c:v>
                </c:pt>
                <c:pt idx="3">
                  <c:v>Районы</c:v>
                </c:pt>
                <c:pt idx="4">
                  <c:v>г.Махачкала</c:v>
                </c:pt>
                <c:pt idx="5">
                  <c:v>ГБУ «Хасавюртовская ЦГБ»</c:v>
                </c:pt>
                <c:pt idx="6">
                  <c:v>Города</c:v>
                </c:pt>
                <c:pt idx="7">
                  <c:v>Итого по РД 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2110.1</c:v>
                </c:pt>
                <c:pt idx="1">
                  <c:v>11809.8</c:v>
                </c:pt>
                <c:pt idx="3">
                  <c:v>5753</c:v>
                </c:pt>
                <c:pt idx="4">
                  <c:v>5952.6</c:v>
                </c:pt>
                <c:pt idx="5">
                  <c:v>13173.9</c:v>
                </c:pt>
                <c:pt idx="6">
                  <c:v>6911.8</c:v>
                </c:pt>
                <c:pt idx="7">
                  <c:v>6220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E2-401C-A4B9-9A732046D0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572083960087193E-3"/>
                  <c:y val="-1.478247365683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E2-401C-A4B9-9A732046D0E7}"/>
                </c:ext>
              </c:extLst>
            </c:dLbl>
            <c:dLbl>
              <c:idx val="1"/>
              <c:layout>
                <c:manualLayout>
                  <c:x val="-2.9281858776469033E-3"/>
                  <c:y val="2.072306336058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E2-401C-A4B9-9A732046D0E7}"/>
                </c:ext>
              </c:extLst>
            </c:dLbl>
            <c:dLbl>
              <c:idx val="4"/>
              <c:layout>
                <c:manualLayout>
                  <c:x val="1.10635648844541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E2-401C-A4B9-9A732046D0E7}"/>
                </c:ext>
              </c:extLst>
            </c:dLbl>
            <c:dLbl>
              <c:idx val="5"/>
              <c:layout>
                <c:manualLayout>
                  <c:x val="1.6595347326681279E-2"/>
                  <c:y val="7.4144434526085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E2-401C-A4B9-9A732046D0E7}"/>
                </c:ext>
              </c:extLst>
            </c:dLbl>
            <c:dLbl>
              <c:idx val="6"/>
              <c:layout>
                <c:manualLayout>
                  <c:x val="9.9572083960085562E-3"/>
                  <c:y val="-3.7072217263042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E2-401C-A4B9-9A732046D0E7}"/>
                </c:ext>
              </c:extLst>
            </c:dLbl>
            <c:dLbl>
              <c:idx val="7"/>
              <c:layout>
                <c:manualLayout>
                  <c:x val="6.6381389306724792E-3"/>
                  <c:y val="-1.48288869052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E2-401C-A4B9-9A732046D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ГБУ «Рутульская ЦРБ» </c:v>
                </c:pt>
                <c:pt idx="1">
                  <c:v>ГБУ «Бабаюртовская ЦРБ»</c:v>
                </c:pt>
                <c:pt idx="2">
                  <c:v>ГБУ "МСЧ п.Кочубей"</c:v>
                </c:pt>
                <c:pt idx="3">
                  <c:v>Районы</c:v>
                </c:pt>
                <c:pt idx="4">
                  <c:v>г.Махачкала</c:v>
                </c:pt>
                <c:pt idx="5">
                  <c:v>ГБУ «Хасавюртовская ЦГБ»</c:v>
                </c:pt>
                <c:pt idx="6">
                  <c:v>Города</c:v>
                </c:pt>
                <c:pt idx="7">
                  <c:v>Итого по РД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 formatCode="0.0">
                  <c:v>2623.1</c:v>
                </c:pt>
                <c:pt idx="2" formatCode="0.0">
                  <c:v>11123.7</c:v>
                </c:pt>
                <c:pt idx="3" formatCode="0.0">
                  <c:v>5547</c:v>
                </c:pt>
                <c:pt idx="4" formatCode="0.0">
                  <c:v>5902.2</c:v>
                </c:pt>
                <c:pt idx="5" formatCode="0.0">
                  <c:v>13190.2</c:v>
                </c:pt>
                <c:pt idx="6" formatCode="0.0">
                  <c:v>7032.8</c:v>
                </c:pt>
                <c:pt idx="7" formatCode="0.0">
                  <c:v>6257.1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E2-401C-A4B9-9A732046D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23808"/>
        <c:axId val="128130368"/>
      </c:barChart>
      <c:catAx>
        <c:axId val="13362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130368"/>
        <c:crosses val="autoZero"/>
        <c:auto val="1"/>
        <c:lblAlgn val="ctr"/>
        <c:lblOffset val="100"/>
        <c:noMultiLvlLbl val="0"/>
      </c:catAx>
      <c:valAx>
        <c:axId val="1281303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6238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28100393700794E-2"/>
          <c:y val="2.5751905404041254E-2"/>
          <c:w val="0.7530335875984252"/>
          <c:h val="0.8690098505776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925764937216727E-2"/>
                  <c:y val="-9.6174942864370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2E-4C2E-9C16-07C8F5D86961}"/>
                </c:ext>
              </c:extLst>
            </c:dLbl>
            <c:dLbl>
              <c:idx val="1"/>
              <c:layout>
                <c:manualLayout>
                  <c:x val="6.470612342874462E-3"/>
                  <c:y val="4.9360087165631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2E-4C2E-9C16-07C8F5D86961}"/>
                </c:ext>
              </c:extLst>
            </c:dLbl>
            <c:dLbl>
              <c:idx val="2"/>
              <c:layout>
                <c:manualLayout>
                  <c:x val="-2.3257202742340669E-2"/>
                  <c:y val="1.2829644767731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2E-4C2E-9C16-07C8F5D869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1103.5</c:v>
                </c:pt>
                <c:pt idx="1">
                  <c:v>1161.0999999999999</c:v>
                </c:pt>
                <c:pt idx="2">
                  <c:v>1180.9000000000001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2E-4C2E-9C16-07C8F5D869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90420990324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2E-4C2E-9C16-07C8F5D86961}"/>
                </c:ext>
              </c:extLst>
            </c:dLbl>
            <c:dLbl>
              <c:idx val="1"/>
              <c:layout>
                <c:manualLayout>
                  <c:x val="1.4773523054838852E-2"/>
                  <c:y val="2.0722959982279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2E-4C2E-9C16-07C8F5D869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1069.8</c:v>
                </c:pt>
                <c:pt idx="1">
                  <c:v>881</c:v>
                </c:pt>
                <c:pt idx="2" formatCode="General">
                  <c:v>1203.0999999999999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2E-4C2E-9C16-07C8F5D869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244190257615082E-2"/>
                  <c:y val="-1.18404540767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2E-4C2E-9C16-07C8F5D86961}"/>
                </c:ext>
              </c:extLst>
            </c:dLbl>
            <c:dLbl>
              <c:idx val="2"/>
              <c:layout>
                <c:manualLayout>
                  <c:x val="1.0552516467742037E-2"/>
                  <c:y val="3.626589386453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2E-4C2E-9C16-07C8F5D869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по РД </c:v>
                </c:pt>
                <c:pt idx="1">
                  <c:v>Итого по СКФО</c:v>
                </c:pt>
                <c:pt idx="2">
                  <c:v>Итого по РФ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2E-4C2E-9C16-07C8F5D86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27392"/>
        <c:axId val="128952000"/>
      </c:barChart>
      <c:catAx>
        <c:axId val="13362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952000"/>
        <c:crosses val="autoZero"/>
        <c:auto val="1"/>
        <c:lblAlgn val="ctr"/>
        <c:lblOffset val="100"/>
        <c:noMultiLvlLbl val="0"/>
      </c:catAx>
      <c:valAx>
        <c:axId val="12895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6273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351" cy="497759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вапвап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31" y="3"/>
            <a:ext cx="2946351" cy="497759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035BA4-B693-4AC3-B1DC-C09664F5DD25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0467"/>
            <a:ext cx="2946351" cy="497759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31" y="9430467"/>
            <a:ext cx="2946351" cy="497759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696D43-6EDC-4D47-BD68-78FEE7E79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9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351" cy="497759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вапвап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1" y="3"/>
            <a:ext cx="2946351" cy="497759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96EF85-4920-4DFB-9E42-67996590C8D5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0" tIns="45700" rIns="91400" bIns="4570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1" y="4777853"/>
            <a:ext cx="5437821" cy="3909149"/>
          </a:xfrm>
          <a:prstGeom prst="rect">
            <a:avLst/>
          </a:prstGeom>
        </p:spPr>
        <p:txBody>
          <a:bodyPr vert="horz" lIns="91400" tIns="45700" rIns="91400" bIns="4570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467"/>
            <a:ext cx="2946351" cy="497759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1" y="9430467"/>
            <a:ext cx="2946351" cy="497759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A69B16-78D8-4899-8AF3-F624E6F4F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4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EAB9EA-72CF-4906-B620-6364897F12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51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02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61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5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9B16-78D8-4899-8AF3-F624E6F4F8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1B92-F9DE-4FED-9F43-A39403BC71CF}" type="datetime1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964FD-065E-4F9F-B7F3-60488D6E59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1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F1777-2716-44BA-B6DE-942C50B94E72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00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28474-4AED-4D54-9F89-256884FF88E8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308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/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014E-970F-4B85-93B2-C005318D13AB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40F8-9FAF-4B25-B2D0-A6CDF38D7D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2166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EE98FC-F4A4-46F1-9E78-83DB1D117C7A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4595-7652-463F-9575-9FCF6BA03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5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68395-B4BE-4ECE-B88C-767F507201AD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506C-AEC8-4F35-9866-10CB489281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4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47559-3A02-4998-ACB9-D933902B59E3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58E422-D454-406E-AEE3-CDA9EF83FC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4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956F10FE-F1E6-46CB-91D1-46E0214C5B28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43199" y="6492874"/>
            <a:ext cx="796412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85987" y="6486627"/>
            <a:ext cx="1396181" cy="365125"/>
          </a:xfrm>
        </p:spPr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535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629FFB-4703-44EE-A184-520EACF1125E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7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5FCA2-DF3B-44ED-BF00-8DBB8CF413C8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362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FF08C-A16E-489E-836A-0DC60BBE5DEE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39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E9E63-5633-430F-B38A-BB8FB0D34160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93A9-6855-4841-A57D-609F2388B6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8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F9748-7DEC-4CA3-B573-FFD72238280D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8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2BCE-CF00-4C52-8AEF-CDDDFE377912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47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B5166-263C-4355-BD4B-CF13E60C1678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84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502" y="0"/>
            <a:ext cx="9950246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116" y="921056"/>
            <a:ext cx="12032226" cy="543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9570F6-DF4A-4E46-A21C-3439D0A30122}" type="datetime1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12026" y="6492875"/>
            <a:ext cx="7865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95818" y="6492875"/>
            <a:ext cx="139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FE7047-3C90-4943-A077-342C44C04C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70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97465" y="2240396"/>
            <a:ext cx="63161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Заслушивание кардиологической службы по итогам работы за 2018г.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-77638" y="107721"/>
            <a:ext cx="11766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ЗАБОЛЕВАЕМОСТЬ  АРТЕРИАЛЬНОЙ ГИПЕРТОНИЕЙ  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100 тыс. взрослого населения)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53886"/>
              </p:ext>
            </p:extLst>
          </p:nvPr>
        </p:nvGraphicFramePr>
        <p:xfrm>
          <a:off x="232837" y="4936242"/>
          <a:ext cx="6047192" cy="10064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5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4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РД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1069,8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1057,3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СКФО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1161,1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РФ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1180,9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56261494"/>
              </p:ext>
            </p:extLst>
          </p:nvPr>
        </p:nvGraphicFramePr>
        <p:xfrm>
          <a:off x="301924" y="1272938"/>
          <a:ext cx="5978105" cy="321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88854" y="922731"/>
            <a:ext cx="5640460" cy="550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артериальной гипертонией (АГ)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составила 1057,3 на 100 тыс.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нас. (2017г.- 1069,8; 2016г. – 1096,8).  В 2018г. было выявлено - 23024 больных (2015г. - 23051; 2016г. - 23492) т.е. снижение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составило 0,1%. (2016г. рост на 6,1%, 2017г. снижение на 1.9%).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абсолютных цифрах по РД заболеваемость АГ в 2018г. снизилась на 0,1% (РФ в 2016 году выросла 6,1%, 2017г. на 1,4%), при этом болезненность по РД выросла в 2018г. на 0,9%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цифрах (РФ в 2017 году выросла на 4,4%, 2016г. на 4,1%).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показателя болезненности и снижения показателя заболеваемости в виду их низкой вариабельности могут показывать о недостаточной работе, проводимой участковым звеном в рамках диспансеризации взрослого населения по выявлению артериальной гипертонии (выросла смертность от БСК, преждевременной смертности от БСК, от ОИМ, и ОНМК. Можно сделать вывод, что распространённость АГ в республике в 2 раза ниже в целом чем по РФ, при этом выявляемость больных с АГ на 12,0% ниже чем в целом по стране, что не коррелирует со снижением числа ОИМ, ОНМК, и ростом смертность от БСК, преждевременной смертность от БСК, ОИМ и ОНМК по РД. </a:t>
            </a:r>
          </a:p>
        </p:txBody>
      </p:sp>
    </p:spTree>
    <p:extLst>
      <p:ext uri="{BB962C8B-B14F-4D97-AF65-F5344CB8AC3E}">
        <p14:creationId xmlns:p14="http://schemas.microsoft.com/office/powerpoint/2010/main" val="163991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-77638" y="107720"/>
            <a:ext cx="11766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ЗАБОЛЕВАЕМОСТЬ ОСТРЫМ ИНФАРКТОМ МИОКАРДА 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100 тыс. взрослого населения)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589421"/>
              </p:ext>
            </p:extLst>
          </p:nvPr>
        </p:nvGraphicFramePr>
        <p:xfrm>
          <a:off x="219943" y="4358690"/>
          <a:ext cx="5986806" cy="15882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3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2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СКФО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РФ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135,3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89414508"/>
              </p:ext>
            </p:extLst>
          </p:nvPr>
        </p:nvGraphicFramePr>
        <p:xfrm>
          <a:off x="301925" y="1272939"/>
          <a:ext cx="5658928" cy="262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31789" y="1169270"/>
            <a:ext cx="5710685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показатель качества лечебно-профилактической помощи и диспансеризации кардиологических больных – это уровень заболеваемости острым инфарктом миокарда (ОИМ). Проводимая работа по улучшению регистрации случаев ОИМ, появление современных ЭКГ аппаратов во всех МО, активное внедрение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тропониновых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тестов, позволяющих в неясных случаях более точно диагностировать ОИМ, проведение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тромболитической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и маршрутизации больных в сосудистые отделения и центры с выполнением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позволило более точно выставлять диагноз ОИМ, что сказалось снижении заболеваемости ОИМ.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2018г. заболеваемость снизилась - было зарегистрировано 745 случая ОИМ, показатель составил 34,2 на 100 тыс.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нас. снижение на 2,1% (в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цифрах снижение на 1,1%); (2017г.- 753 случая, показатель 34,9; 2016г. – 759 случаев, показатель 35,7;) (См. слайд №11). При этом уровень заболеваемости острым инфарктом миокарда в 3 раза меньше аналогичного показателя по РФ 2017г. -135,3. Наиболее высокие показатели заболеваемости ОИМ 2018г. регистрируются – ГБУ РД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Гергебельская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– 45,4,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Гунибская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- 50,0,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Казбековская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– 70,7,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Сергокалинская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- 70,8,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С.Стальская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- 44,2, «Хасавюртовская ЦРП» - 57,3,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Хунзахская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- 52,6, «Буйнакская ЦГБ» – 72,5,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Огнинская ЦГБ» – 70,4,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Избербашская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ЦРБ» - 56.8,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Кизилюртовская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ЦГБ» - 63.3,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Кизлярская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ЦГБ» - 59,8, «Хасавюртовская ЦГБ» - 51,5,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Ю.Сухокумская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ЦГБ» – 77,5.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6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138498"/>
            <a:ext cx="9135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в ряде МО, в которых уровень заболеваемости ОИМ значительно выше среднереспубликанских, а ПО болезненности ИБС, наоборот, ниже.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68843774"/>
              </p:ext>
            </p:extLst>
          </p:nvPr>
        </p:nvGraphicFramePr>
        <p:xfrm>
          <a:off x="234231" y="860214"/>
          <a:ext cx="11957768" cy="346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25948"/>
              </p:ext>
            </p:extLst>
          </p:nvPr>
        </p:nvGraphicFramePr>
        <p:xfrm>
          <a:off x="2022370" y="4323430"/>
          <a:ext cx="7486516" cy="1950720"/>
        </p:xfrm>
        <a:graphic>
          <a:graphicData uri="http://schemas.openxmlformats.org/drawingml/2006/table">
            <a:tbl>
              <a:tblPr firstRow="1" firstCol="1" bandRow="1"/>
              <a:tblGrid>
                <a:gridCol w="2712190">
                  <a:extLst>
                    <a:ext uri="{9D8B030D-6E8A-4147-A177-3AD203B41FA5}">
                      <a16:colId xmlns:a16="http://schemas.microsoft.com/office/drawing/2014/main" val="1601432995"/>
                    </a:ext>
                  </a:extLst>
                </a:gridCol>
                <a:gridCol w="2248747">
                  <a:extLst>
                    <a:ext uri="{9D8B030D-6E8A-4147-A177-3AD203B41FA5}">
                      <a16:colId xmlns:a16="http://schemas.microsoft.com/office/drawing/2014/main" val="3763777678"/>
                    </a:ext>
                  </a:extLst>
                </a:gridCol>
                <a:gridCol w="2525579">
                  <a:extLst>
                    <a:ext uri="{9D8B030D-6E8A-4147-A177-3AD203B41FA5}">
                      <a16:colId xmlns:a16="http://schemas.microsoft.com/office/drawing/2014/main" val="30833914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Болезненность ИБС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Заболеваемость ОИМ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374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«Буйнакская ЦРП»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29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Гергебельская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921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Гунибская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694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С.Стальская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666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«Хунзахская ЦРБ»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403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«Ю.Сухокумская ЦГБ»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348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РД 2018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112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32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107720"/>
            <a:ext cx="9135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СМЕРТНОСТЬ ОТ ОСТРОГО и ПОВТОРНОГО ИНФАРКТА МИОКАРДА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(на 100 тыс. всего населения)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75248"/>
              </p:ext>
            </p:extLst>
          </p:nvPr>
        </p:nvGraphicFramePr>
        <p:xfrm>
          <a:off x="405440" y="4350820"/>
          <a:ext cx="5279367" cy="15419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8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32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РД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РФ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54544429"/>
              </p:ext>
            </p:extLst>
          </p:nvPr>
        </p:nvGraphicFramePr>
        <p:xfrm>
          <a:off x="211346" y="1264312"/>
          <a:ext cx="5762446" cy="302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24755" y="1033153"/>
            <a:ext cx="5874587" cy="5047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показатель смертности от острого и повторного инфаркта миокарда вырос с 4,9 до 5,6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цифрах на 13,3%) (См. слайд №12) (выросла летальность с 6,3% до 7,4% (из 173 случаев смертности от ИМ, 106 умерло в стационаре – 61,3%), соответственно регистрация причин смерти улучшилась, меньше больных стало умирать в первые сутки госпитализации). При этом только в 13 МО не зарегистрировано ни одного случая смертности от ИМ, в сравнении с 2017г. когда таковых было 17. Наиболее высокие показатели смертности от инфаркта миокарда отмечаются в ниже перечисленных МО. (См. слайд №12).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учитывая, что возможности реабилитации больных с ИБС. Острый и повторный инфаркт миокарда в РД не достаточные то дальнейшее снижение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смертности от перенесенного ИМ будет вряд ли осуществимо.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4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138498"/>
            <a:ext cx="9135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ПЕРВИЧНЫЙ ВЫХОД НА ИНВАЛИДНОСТЬ БСК, ИБС, АГ и ЦВБ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(на 10 тыс. взрослого населения)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7459"/>
              </p:ext>
            </p:extLst>
          </p:nvPr>
        </p:nvGraphicFramePr>
        <p:xfrm>
          <a:off x="1257599" y="4119457"/>
          <a:ext cx="6064368" cy="22226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36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5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16г.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5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общей инвалидности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ИБС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ЦВБ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75070238"/>
              </p:ext>
            </p:extLst>
          </p:nvPr>
        </p:nvGraphicFramePr>
        <p:xfrm>
          <a:off x="119576" y="1064380"/>
          <a:ext cx="7821635" cy="294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145194" y="1151296"/>
            <a:ext cx="3943952" cy="54476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Среднереспубликанский показатель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первичного выхода на инвалидность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претерпел изменения за последние 3 года, на фоне проводимой работа по выполнению стандартов обследования и верификации диагноза, более жесткий контроль за контингентом больных направляемых на получение первичной инвалидности, расширения возможностей оказания специализированной кардиологической помощи в течении последних лет в 2018г. показатель инвалидности снизился с 10,9 до 10,3 (РФ 16г. – 17,7). Удельный вес от общей инвалидности снизился с 27,3% до 26,8%.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138498"/>
            <a:ext cx="9135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ВЫСОКИЙ ПОКАЗАТЕЛЬ  ПЕРВИЧНОГО ВЫХОДА НА  ИНВАЛИДНОСТЬ ПО БСК ОТМЕЧЕН В РАЙОНАХ: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7792441"/>
              </p:ext>
            </p:extLst>
          </p:nvPr>
        </p:nvGraphicFramePr>
        <p:xfrm>
          <a:off x="41274" y="1115557"/>
          <a:ext cx="11865035" cy="503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012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138498"/>
            <a:ext cx="9135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ВЫСОКИЙ ПОКАЗАТЕЛЬ  ПЕРВИЧНОГО ВЫХОДА НА  ИНВАЛИДНОСТЬ ПО БСК ОТМЕЧЕН В ГОРОДАХ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13709"/>
              </p:ext>
            </p:extLst>
          </p:nvPr>
        </p:nvGraphicFramePr>
        <p:xfrm>
          <a:off x="538163" y="3801972"/>
          <a:ext cx="5988940" cy="2133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87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3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600"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Инвалидность БСК РД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14759,8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Болезненность БСК РД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00"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Инвалидность БСК города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10,4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16086,1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Болезненность БСК  города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00"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«Даг. Огнинская ЦГБ»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18393,1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«Хасавюртовская ЦГБ»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00"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«Избербашская ЦГБ»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15272,4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«Избербашская ЦГБ»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00"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«Каспийская ЦГБ»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25817,9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Кизилюртовская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2120" y="3803727"/>
            <a:ext cx="4692767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видим из сравнительной таблицы, рост показателя по инвалидности  в 2018г. несколько отличается с аналогичным ростом болезненности, что говорить о недостаточно эффективной работе поликлинической службы на профилактику и предупреждение развития инвалидности у больных с БСК.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33856583"/>
              </p:ext>
            </p:extLst>
          </p:nvPr>
        </p:nvGraphicFramePr>
        <p:xfrm>
          <a:off x="162842" y="1242204"/>
          <a:ext cx="11491445" cy="241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554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107720"/>
            <a:ext cx="9135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показатель первичного выхода на инвалидность  отмечен в следующих медицинских организациях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96063"/>
              </p:ext>
            </p:extLst>
          </p:nvPr>
        </p:nvGraphicFramePr>
        <p:xfrm>
          <a:off x="146073" y="893089"/>
          <a:ext cx="11957873" cy="596491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94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7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308" marR="5630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«Агульская ЦРБ»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«Агульская ЦРБ»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Акушинская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«Акушинская ЦРБ»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Ахвахская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«Ахвахская ЦРБ»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Ахтынская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5,2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6,9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«Ахтынская ЦРБ»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Бабаюртовская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8,2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6,7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«Бабаюртовская ЦРБ»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«Ботлихская ЦРБ»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8,5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«Гергебельская ЦРБ»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Гергебельская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6,5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5,4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«Гумбетовская ЦРБ»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Гумбетовская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6,6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«Гунибская ЦРБ»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Дахадаевская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«Дахадаевская ЦРБ»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«Дербентская ЦРП»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8,5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7,8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Докузпаринская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Докузпаринская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6,9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4,6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Казбековская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Казбековская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5,8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Карабудахкентская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Карабудахкентская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7,6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Кулинская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Лакская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Лакская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Магарамкентская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4,5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«Магарамкентская ЦРБ»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Рутульская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8,9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«Рутульская ЦРБ»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«Тарумовская ЦРБ»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6,2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8,5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Тарумовская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«Хивский ЦРБ»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7,0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3,1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«МСЧ п. Кочубей»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Новолакская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РБ№1»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5,4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Цунтинская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«Буйнакская ЦГБ»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8,3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Чародинская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«Дербентская ЦГБ»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5,6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6,1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«Буйнакская ЦГБ»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«Кизилюртовская ЦГБ»</a:t>
                      </a:r>
                      <a:r>
                        <a:rPr lang="ru-R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8,1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7,8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«Дербентская ЦГБ»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«Кизлярская ЦГБ»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7,9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Кизилюртовская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ЦГБ»  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«Хасавюртовская ЦГБ»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6,7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5,3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Кизлярская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«Ю-Сухокумская ЦГБ» 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7,7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8,5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«Хасавюртовская ЦГБ»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«Пол. №6»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г.Махачкала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6,3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«Пол. №6»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г.Махачкала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«Гериатрический центр»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7,0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«Гериатрический центр»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01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67557393"/>
              </p:ext>
            </p:extLst>
          </p:nvPr>
        </p:nvGraphicFramePr>
        <p:xfrm>
          <a:off x="400148" y="881445"/>
          <a:ext cx="778021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32692" y="860564"/>
            <a:ext cx="5335533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сложный участок работы кардиологической службы – это проведение качественной диспансеризации, обеспечения полноты охвата наблюдением и проведением профилактических мероприятий среди подлежащих больных. За 2016 год охват диспансерным наблюдением вырос до 62,2%, уровень диспансеризации на 1000 населения составил 92,8. В 2017г. контроль за проводимой работой по увеличению охватом диспансерным наблюдением больных с БСК позволил сохранить темпы роста охвата диспансерным наблюдением до 63,5%, уровень диспансеризации на 1000 населения составил 93,3.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2018г. контроль за проводимой работой по увеличению охватом диспансерным наблюдением больных с БСК ослаб, что привело к снижению темпа роста охвата диспансерным наблюдением до 60,4%, уровень диспансеризации на 1000 населения составил 89,1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19310" y="264606"/>
            <a:ext cx="9889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ОХВАТ ДИСПАНСЕРНЫМ НАБЛЮДЕНИЕМ БОЛЬНЫХ БСК</a:t>
            </a:r>
          </a:p>
        </p:txBody>
      </p:sp>
    </p:spTree>
    <p:extLst>
      <p:ext uri="{BB962C8B-B14F-4D97-AF65-F5344CB8AC3E}">
        <p14:creationId xmlns:p14="http://schemas.microsoft.com/office/powerpoint/2010/main" val="112838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15388"/>
            <a:ext cx="91353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Низкий охват диспансеризацией менее 60,0%</a:t>
            </a:r>
          </a:p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отмечен в ниже приведенных МО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95180061"/>
              </p:ext>
            </p:extLst>
          </p:nvPr>
        </p:nvGraphicFramePr>
        <p:xfrm>
          <a:off x="112143" y="957531"/>
          <a:ext cx="11473131" cy="528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0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915184" y="184666"/>
            <a:ext cx="10132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БОЛЕЗНЕННОСТЬ БСК (на 100 тыс. взрослого населения)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14390"/>
              </p:ext>
            </p:extLst>
          </p:nvPr>
        </p:nvGraphicFramePr>
        <p:xfrm>
          <a:off x="492424" y="3855466"/>
          <a:ext cx="5336876" cy="24999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4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7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РД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14937,2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14694,0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14759,8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СКФО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19109,1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19183,8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РФ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28861,0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29629,5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57773263"/>
              </p:ext>
            </p:extLst>
          </p:nvPr>
        </p:nvGraphicFramePr>
        <p:xfrm>
          <a:off x="97528" y="1057277"/>
          <a:ext cx="6017522" cy="24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34100" y="1000126"/>
            <a:ext cx="5962650" cy="4708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2016г. количество больных с БСК обратившихся в лечебные учреждения РД выросло до 318005 (на 6,1%), оставаясь на одном из первых мест в структуре общей заболеваемости, инвалидности и смертности по РД.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2017г. ситуация стабилизировалась показатель болезненности снизился на 1,6%, количество обратившихся больных снизилось до 316661 на 0,4%.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2018г. динамика обращаемости больных с БСК выросла и составила – 14759,8 на 100 тыс. взрослого населения, прирост на 0,5%, количество обратившихся составило 321393 (рост на 1,5%). </a:t>
            </a:r>
          </a:p>
        </p:txBody>
      </p:sp>
    </p:spTree>
    <p:extLst>
      <p:ext uri="{BB962C8B-B14F-4D97-AF65-F5344CB8AC3E}">
        <p14:creationId xmlns:p14="http://schemas.microsoft.com/office/powerpoint/2010/main" val="184002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200054"/>
            <a:ext cx="9135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СМЕРТНОСТЬ БСК  (на 100 тыс. всего населения)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388950"/>
              </p:ext>
            </p:extLst>
          </p:nvPr>
        </p:nvGraphicFramePr>
        <p:xfrm>
          <a:off x="155277" y="4656921"/>
          <a:ext cx="5891841" cy="141656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3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1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РД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24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от общей смертности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40,8%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39,1%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41,9%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44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СКФО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414,5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389,2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РФ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616,4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587,6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Страны Евросоюза – 2014г.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55739960"/>
              </p:ext>
            </p:extLst>
          </p:nvPr>
        </p:nvGraphicFramePr>
        <p:xfrm>
          <a:off x="211346" y="1264312"/>
          <a:ext cx="5835772" cy="324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251787" y="878967"/>
            <a:ext cx="5940212" cy="57554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смертности населения от болезней системы кровообращения за 2018 года вырос с 198,1 до 202,0 на 100 тыс. населения (РФ 2017г. – 587,6) (на 177 случаев – 2,8%), (Плановый индикатор Минздрава РД на 2018 года - 205,0).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сравнении с показателем смертности БСК по РФ в РД он в 3 раза ниже. При этом, показатель за 2018 год по РД вырос на 2,8% (снизился в 2017г. – 4,2% и 2016г. на 6,0%), в целом за три года снижение на 7,4%, а по РФ в 2017 году – 4,7% (2015г. на 3,4%, 2016г. на 2,8%), за три года на 7,5%.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есть, имея более высокие показатели смертности от БСК в среднем по РФ снижение составили за последние 3 года только 7,5, в то же время по РД имея показатель смертности от БСК в 3 раза меньше, динамики снижения смертности от БСК составили за три года 7,4%.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констатировать, что за текущий отчетный период на фоне снижения смертности в группе – «Симптомы, не классифицируемые в других рубриках» на 85 случаев на 8,1% (2017г. на 79 случаев), резкого снижения смертности в рубрике органы дыхания на 19,8%, органы пищеварения на 17,5% привело к совокупному снижению в этих трех рубриках снижению смертности на 15,8%, а снижение общей смертности составило только 4,1%, рост смертности от БСК при этом составил только 2,8%.</a:t>
            </a:r>
          </a:p>
        </p:txBody>
      </p:sp>
    </p:spTree>
    <p:extLst>
      <p:ext uri="{BB962C8B-B14F-4D97-AF65-F5344CB8AC3E}">
        <p14:creationId xmlns:p14="http://schemas.microsoft.com/office/powerpoint/2010/main" val="226811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200054"/>
            <a:ext cx="9135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СМЕРТНОСТЬ ИБС (на 100 тыс. всего населения)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1802"/>
              </p:ext>
            </p:extLst>
          </p:nvPr>
        </p:nvGraphicFramePr>
        <p:xfrm>
          <a:off x="503859" y="4710289"/>
          <a:ext cx="10990049" cy="126912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22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6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РД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6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от БСК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РФ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60999752"/>
              </p:ext>
            </p:extLst>
          </p:nvPr>
        </p:nvGraphicFramePr>
        <p:xfrm>
          <a:off x="599599" y="1025639"/>
          <a:ext cx="10968488" cy="360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82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15388"/>
            <a:ext cx="91353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ПРЕЖДЕВРЕМЕННАЯ СМЕРТНОСТЬ БСК  </a:t>
            </a:r>
          </a:p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100 тыс. населения соответствующего возраста)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34385"/>
              </p:ext>
            </p:extLst>
          </p:nvPr>
        </p:nvGraphicFramePr>
        <p:xfrm>
          <a:off x="527760" y="5163198"/>
          <a:ext cx="4934309" cy="116922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9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99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РД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99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от БСК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9,1%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9,1%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99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СКФО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РФ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58325419"/>
              </p:ext>
            </p:extLst>
          </p:nvPr>
        </p:nvGraphicFramePr>
        <p:xfrm>
          <a:off x="263104" y="1086927"/>
          <a:ext cx="5893855" cy="394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02772" y="906730"/>
            <a:ext cx="5919191" cy="55861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год проводимая работа по профилактики развития сердечных катастроф, рецензированию медицинских карт амбулаторных и стационарных больных умерших в трудоспособном возрасте и упорядочения регистрации причин смертности в трудоспособном возрасте привела к снижению в 2017г. на 5,4% - с 31,8 до 30,1 на 100 тыс. трудоспособного возраста (в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цифрах 4,8%). Показатель смертности населения от БСК в трудоспособном возрасте за 2018 года вырос с 30,1 до 31,0 на 100 тыс. трудоспособного возраста (на 16 случаев), оставаясь в рамках запланированного показатели на 2018г. - 39,0. (РФ 2017г. показатель составил 143,7).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умерших больных в трудоспособном возрасте от болезней сердечно-сосудистой системы по отношению к смертности от БСК за отчетный период снизился с 9,1% до 8,7%.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летальность в трудоспособном возрасте выросла с 0,7 до 0,75,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цифрах на 6,2%, снижение смертности в трудоспособном возрасте на дому с 62,0% до 51,9% (2017г. летальность без динамики с 0,7%, рост смертности на дому с 56,8% до 62,0%).     </a:t>
            </a:r>
          </a:p>
        </p:txBody>
      </p:sp>
    </p:spTree>
    <p:extLst>
      <p:ext uri="{BB962C8B-B14F-4D97-AF65-F5344CB8AC3E}">
        <p14:creationId xmlns:p14="http://schemas.microsoft.com/office/powerpoint/2010/main" val="698951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138498"/>
            <a:ext cx="9135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СМЕРТНОСТЬ ОТ ОСТРОГО  ИНФАРКТА МИОКАРДА В ТРУДОСПОСОБНОМ ВОЗРОСТЕ 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100 тыс. населения соответствующего возраста)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92704"/>
              </p:ext>
            </p:extLst>
          </p:nvPr>
        </p:nvGraphicFramePr>
        <p:xfrm>
          <a:off x="383875" y="5237579"/>
          <a:ext cx="4800600" cy="731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РД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случаев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956213" y="1304866"/>
            <a:ext cx="4991372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Смертность населения от ОИМ в трудоспособном возрасте снизилась с 2,4 до 2,0 на 100 тыс. трудоспособного возраста (Плановый индикатор на 2018 года - 2,4), с 44 случаев до 37 случаев.</a:t>
            </a:r>
          </a:p>
          <a:p>
            <a:r>
              <a:rPr lang="ru-RU" dirty="0"/>
              <a:t>Что связано с улучшением регистрации причин смерти, уменьшением смертности больных ИМ вне стационара, увеличением количества проводимых ЧКВ при ОКС, остаются проблемы с не большим количеством проводимой </a:t>
            </a:r>
            <a:r>
              <a:rPr lang="ru-RU" dirty="0" err="1"/>
              <a:t>тромболитической</a:t>
            </a:r>
            <a:r>
              <a:rPr lang="ru-RU" dirty="0"/>
              <a:t> терапией на </a:t>
            </a:r>
            <a:r>
              <a:rPr lang="ru-RU" dirty="0" err="1"/>
              <a:t>догоспитальном</a:t>
            </a:r>
            <a:r>
              <a:rPr lang="ru-RU" dirty="0"/>
              <a:t> этапе. 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02787865"/>
              </p:ext>
            </p:extLst>
          </p:nvPr>
        </p:nvGraphicFramePr>
        <p:xfrm>
          <a:off x="280357" y="1526874"/>
          <a:ext cx="6371055" cy="351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4336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7333" y="2054850"/>
            <a:ext cx="11022508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некачественное диспансерное наблюдение или его полное отсутствие. В среднем, при анализе смертности у 16,9% умерших больных отсутствовала медицинская документация вовсе (2016г. -19,2%, 2017г. – 18,7%).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ряде случаев медицинская карта амбулаторного больного была заведена лишь по факту смерти.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должного ведомственного экспертного контроля качества медицинской помощи на амбулаторном этапе. В большинстве из проверенных медицинских карт не было анализа разбора дефектов лечения или наблюдения за больными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несоответствие современным порядкам оказания медицинской помощи, клиническим рекомендациям, стандартам диагностики и лечения по основным нозологическим группам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большой удельный вес внезапных смертей - 0,9% (2017г. – 0,6%) и не уточненных заболеваний 6,1% (2017г. – 6,5%)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недостаточная организация преемственности между различными подразделениями в ЦРБ, ЦГБ и с республиканскими профильными службами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неправильная кодировка причин смерти и незнание современной классификации болезней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5726" y="1039186"/>
            <a:ext cx="11136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940" indent="449580"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Проведенный анализ преждевременной смертности и больничный летальности по этим случаям показал, что основными дефектами медицинской помощи в большинстве МО, как городских, так и сельских по оказанию специализированной медицинской помощи являются: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65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138498"/>
            <a:ext cx="9135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ЛЕТАЛЬНОСТЬ ОТ БОЛЕЗНЕЙ СИСТЕМЫ КРОВООБРАЩЕНИЯ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КАРДИОЛОГИЧЕСКИХ ОТДЕЛЕНИЯ РД.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07083"/>
              </p:ext>
            </p:extLst>
          </p:nvPr>
        </p:nvGraphicFramePr>
        <p:xfrm>
          <a:off x="1165205" y="1234728"/>
          <a:ext cx="9889111" cy="47305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69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42">
                  <a:extLst>
                    <a:ext uri="{9D8B030D-6E8A-4147-A177-3AD203B41FA5}">
                      <a16:colId xmlns:a16="http://schemas.microsoft.com/office/drawing/2014/main" val="1381928008"/>
                    </a:ext>
                  </a:extLst>
                </a:gridCol>
                <a:gridCol w="2499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Летальность от болезней системы кровообращения в кардиологических отделения РД.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«Буйнакская ЦГБ»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«Дербентская ЦГБ»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«Кизилюртовская ЦГБ»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«Кизлярская ЦГБ»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«Хасавюртовская ЦГБ»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«ГКБ №1» Кард. №1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«ГКБ №1» Кард. №2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«ЦЭСМП»  Отд. ОИМ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«РМЦ»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РКБ Отд. ОКС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246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138498"/>
            <a:ext cx="9135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ПРОВОДИМОЙ ТРОМБОЛИТИЧЕСКОЙ ТЕРАПИИ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ПЕРВИЧНЫХ СОСУДИСТЫХ И КАРДИОЛОГИЧЕСКИХ ОТДЕЛЕНИЯХ ГОРОДОВ.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15037"/>
              </p:ext>
            </p:extLst>
          </p:nvPr>
        </p:nvGraphicFramePr>
        <p:xfrm>
          <a:off x="704268" y="1061296"/>
          <a:ext cx="5041265" cy="4114800"/>
        </p:xfrm>
        <a:graphic>
          <a:graphicData uri="http://schemas.openxmlformats.org/drawingml/2006/table">
            <a:tbl>
              <a:tblPr/>
              <a:tblGrid>
                <a:gridCol w="2611120">
                  <a:extLst>
                    <a:ext uri="{9D8B030D-6E8A-4147-A177-3AD203B41FA5}">
                      <a16:colId xmlns:a16="http://schemas.microsoft.com/office/drawing/2014/main" val="2247911872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173785803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968318749"/>
                    </a:ext>
                  </a:extLst>
                </a:gridCol>
              </a:tblGrid>
              <a:tr h="1797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Тромболизис</a:t>
                      </a:r>
                      <a:r>
                        <a:rPr lang="ru-RU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больных ОИМ с подъемом сегмента </a:t>
                      </a:r>
                      <a:r>
                        <a:rPr lang="en-US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ru-RU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первичных сосудистых и кардиологических отделениях.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2375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Стенты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24423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«Буйнакская ЦГБ»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698873"/>
                  </a:ext>
                </a:extLst>
              </a:tr>
              <a:tr h="74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«Дербентская ЦГБ»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72585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Кизилюртовская</a:t>
                      </a:r>
                      <a:r>
                        <a:rPr lang="ru-RU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ЦГБ»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331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Кизлярская</a:t>
                      </a:r>
                      <a:r>
                        <a:rPr lang="ru-RU" sz="18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ЦГБ»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460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«Хасавюртовская ЦГБ»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183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«ГКБ №1» Кард.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706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«ГКБ №1» Кард. 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418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«ЦЭСМП»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444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«РМЦ»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81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«РКБ»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407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9563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19894" y="100590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случаев использования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тромболитической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терапии у больных с ОИМ в стационарах снизилось с 22,8% до 18,2% (2016г. - 23,3%),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цифрах снижение с 288 до 250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тромболизисов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(Плановый индикатор на 2018 год - 24,0%), было госпитализировано 1369 больных с ОИМ (в прошлом году 1262 больных), показатель снизился с 5,1 до 4,2 на 1 тыс. пациентов кардиологического профиля (Плановый индикатор на 2018 год - 6,0).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из 1369 поступивших с ОИМ, с подъемом сегмента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зарегистрировано 821 случай (62,9%). Среди них охват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тромблизисом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снизился с 26,5% до 23,1%.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74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138498"/>
            <a:ext cx="9135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ПОКАЗАТЕЛЯ ЛЕТАЛЬНОСТИ ОТ ОИМ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ПЕРВИЧНЫХ СОСУДИСТЫХ И КАРДИОЛОГИЧЕСКИХ ОТДЕЛЕНИЯХ ГОРОДОВ.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01908"/>
              </p:ext>
            </p:extLst>
          </p:nvPr>
        </p:nvGraphicFramePr>
        <p:xfrm>
          <a:off x="89140" y="887308"/>
          <a:ext cx="12025226" cy="53952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72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3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03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314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326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314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4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всего ОИМ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Умерло всего ОИМ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Летальность в % от ИМ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(%) к общему числу поступивших в стационар с ИМ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лета-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сть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(%) к общему числу поступивших в стационар с ИМ	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досуточно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умерших в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от ИМ от умерших от ИМ в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%\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effectLst/>
                          <a:latin typeface="Times New Roman" panose="02020603050405020304" pitchFamily="18" charset="0"/>
                        </a:rPr>
                        <a:t>«Буйнакская ЦГБ»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 сл.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effectLst/>
                          <a:latin typeface="Times New Roman" panose="02020603050405020304" pitchFamily="18" charset="0"/>
                        </a:rPr>
                        <a:t>«Дербентская ЦГБ»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 сл.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1200" b="0" kern="0" dirty="0" err="1">
                          <a:effectLst/>
                          <a:latin typeface="Times New Roman" panose="02020603050405020304" pitchFamily="18" charset="0"/>
                        </a:rPr>
                        <a:t>Кизилюртовская</a:t>
                      </a:r>
                      <a:r>
                        <a:rPr lang="ru-RU" sz="1200" b="0" kern="0" dirty="0">
                          <a:effectLst/>
                          <a:latin typeface="Times New Roman" panose="02020603050405020304" pitchFamily="18" charset="0"/>
                        </a:rPr>
                        <a:t> ЦГБ»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 сл.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1200" b="0" kern="0" dirty="0" err="1">
                          <a:effectLst/>
                          <a:latin typeface="Times New Roman" panose="02020603050405020304" pitchFamily="18" charset="0"/>
                        </a:rPr>
                        <a:t>Кизлярская</a:t>
                      </a:r>
                      <a:r>
                        <a:rPr lang="ru-RU" sz="1200" b="0" kern="0" dirty="0">
                          <a:effectLst/>
                          <a:latin typeface="Times New Roman" panose="02020603050405020304" pitchFamily="18" charset="0"/>
                        </a:rPr>
                        <a:t> ЦГБ»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effectLst/>
                          <a:latin typeface="Times New Roman" panose="02020603050405020304" pitchFamily="18" charset="0"/>
                        </a:rPr>
                        <a:t>«Хасавюртовская ЦГБ»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7 сл.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200" b="0" kern="0" dirty="0">
                          <a:effectLst/>
                          <a:latin typeface="Times New Roman" panose="02020603050405020304" pitchFamily="18" charset="0"/>
                        </a:rPr>
                        <a:t>«ГКБ» №1Кард. №1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 сл.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200" b="0" kern="0" dirty="0">
                          <a:effectLst/>
                          <a:latin typeface="Times New Roman" panose="02020603050405020304" pitchFamily="18" charset="0"/>
                        </a:rPr>
                        <a:t>«ГКБ №1»Кард. №2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1 сл.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200" b="0" kern="0" dirty="0">
                          <a:effectLst/>
                          <a:latin typeface="Times New Roman" panose="02020603050405020304" pitchFamily="18" charset="0"/>
                        </a:rPr>
                        <a:t>«ЦЭСМП» Отд. ОИМ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6 сл.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200" b="0" kern="0" dirty="0">
                          <a:effectLst/>
                          <a:latin typeface="Times New Roman" panose="02020603050405020304" pitchFamily="18" charset="0"/>
                        </a:rPr>
                        <a:t>«РМЦ»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2315" algn="l"/>
                        </a:tabLst>
                      </a:pPr>
                      <a:r>
                        <a:rPr lang="ru-RU" sz="1200" b="0" kern="0" dirty="0">
                          <a:effectLst/>
                          <a:latin typeface="Times New Roman" panose="02020603050405020304" pitchFamily="18" charset="0"/>
                        </a:rPr>
                        <a:t>«РКБ» Отд. ОКС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41 сл.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30 сл.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280" marR="392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сл.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414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76943"/>
            <a:ext cx="91353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результате проведенных мероприятий в рамках запланированных индикаторов программы в 2018 году достигнуты следующие показатели: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7542" y="939609"/>
            <a:ext cx="11947585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пациентов, получивших плановую госпитализацию, планировали увеличить на 0,5%, получили прирост на 6,8% (2017г.снизилась на 4,1%);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количество экстренных госпитализаций пациентов кардиологического профиля планировали уменьшить на 0,5%, снизили на 0,3% (2017г. - рост на 12,6%);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пятилетнюю выживаемость лиц, перенесших острый инфаркт миокарда, с момента установления диагноза планировали увеличить на 0,5% снизили на 0,2% (2017г. рост на 1,4%);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количество умерших от ОИМ в первые 24 часа после поступления в стационар сохранить на уровне не более – 3,2%, снизилась до 2,9%;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снижение летальности от ОИМ сохранить на уровне 6,5%, составила 7,6% (2017г.–5,9)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снижение летальности от ОНМК сохранить на уровне 8,5%, сохранили на уровне 8,1%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-обеспечение сохранения уровня смертности от болезней системы кровообращения не более 205,0 на 100 тыс. населения, достигли уровня 202,0;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обеспечение сохранения уровня смертности от ишемической болезни сердца не более 144,5 на 100 тыс. населения, достигли уровня 125,7;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снижение смертности от цереброваскулярных заболеваний до 49,9 на 100 тыс. населения, снизили до 48,8.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обеспечение сохранения уровня смертности от болезней системы кровообращения лиц трудоспособного возраста не более 39,0 на 100 тыс.  трудоспособного населения, достигли уровня 31,0;</a:t>
            </a:r>
          </a:p>
        </p:txBody>
      </p:sp>
    </p:spTree>
    <p:extLst>
      <p:ext uri="{BB962C8B-B14F-4D97-AF65-F5344CB8AC3E}">
        <p14:creationId xmlns:p14="http://schemas.microsoft.com/office/powerpoint/2010/main" val="1210822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06106" y="-76945"/>
            <a:ext cx="105962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 результате проведенных мероприятий в рамках запланированных индикаторов программы на 2019 году планируется достигнуть следующие показатели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  <a:r>
              <a:rPr lang="ru-RU" dirty="0"/>
              <a:t>	                                                                                                        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7542" y="939609"/>
            <a:ext cx="11947585" cy="5324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пациентов, получивших плановую госпитализацию, увеличить на 0,5%;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экстренных госпитализаций пациентов кардиологического профиля уменьшить на 0,5%;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пятилетнюю выживаемость лиц, перенесших острый инфаркт миокарда, с момента установления диагноза увеличить на 0,5;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больных от ОИМ в первые 24 часа после поступления в стационар сохранить на уровне не более – 3,0;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летальность от ОИМ сохранить на уровне не более 11,7%;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летальность от ОНМК сохранить на уровне не более 17,6%;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сохранения уровня смертности от болезней системы кровообращения не более 202,0 на 100 тыс. населения;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сохранения уровня смертности от ишемической болезни сердца не более 144,2 на 100 тыс. населения;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сохранения уровня смертности от цереброваскулярных заболеваний не более 49,5 на 100 тыс. населения.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сохранения уровня смертности от болезней системы кровообращения лиц трудоспособного возраста не более 35,0 на 100 тыс.  трудоспособного населения;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5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915184" y="184666"/>
            <a:ext cx="10132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ЗАБОЛЕВАЕМОСТЬ БСК (на 100 тыс. взрослого населения)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449613"/>
              </p:ext>
            </p:extLst>
          </p:nvPr>
        </p:nvGraphicFramePr>
        <p:xfrm>
          <a:off x="492424" y="3855466"/>
          <a:ext cx="5336876" cy="24999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4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7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РД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3137,4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3053,1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2980,6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СКФО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3925,4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3651,0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РФ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3749,3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3810,6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68614595"/>
              </p:ext>
            </p:extLst>
          </p:nvPr>
        </p:nvGraphicFramePr>
        <p:xfrm>
          <a:off x="97528" y="1057277"/>
          <a:ext cx="5802045" cy="24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81271" y="985102"/>
            <a:ext cx="6096000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2016г. рост показателя заболеваемости составил 3137,4 на 4,0% выше чем в 2015г. (2015г. – 3012,0), количество выявленных больных выросло на 4,5% в сравнении с 2015 году и составило - 63788.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Проводимая работа позволила снизить заболеваемость БСК в 2017г. до 3053,1 на 2,7%, количество выявленных больных снизилось на 1,5% в сравнении с 2016 году и составило – 65785.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2018 году динамика выявляемости снизилась до 2980,6 на 2,4%, количество выявленных больных снизилось на 1,3% в сравнении с 2017 году и составило – 64904.</a:t>
            </a:r>
          </a:p>
        </p:txBody>
      </p:sp>
    </p:spTree>
    <p:extLst>
      <p:ext uri="{BB962C8B-B14F-4D97-AF65-F5344CB8AC3E}">
        <p14:creationId xmlns:p14="http://schemas.microsoft.com/office/powerpoint/2010/main" val="2938653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31360" y="2185405"/>
            <a:ext cx="786908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000" b="1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915184" y="215443"/>
            <a:ext cx="10132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БОЛЕЗНЕННСТИ И ЗАБОЛЕВАЕМОСТИ БСК за 3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0164"/>
              </p:ext>
            </p:extLst>
          </p:nvPr>
        </p:nvGraphicFramePr>
        <p:xfrm>
          <a:off x="283898" y="3674856"/>
          <a:ext cx="5329435" cy="22601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69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754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Болезненность по РД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14937,2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14694,0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14759,0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754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по РД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3137,4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3053,1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2980,6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37162181"/>
              </p:ext>
            </p:extLst>
          </p:nvPr>
        </p:nvGraphicFramePr>
        <p:xfrm>
          <a:off x="211047" y="1022207"/>
          <a:ext cx="5475136" cy="24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64370" y="1022207"/>
            <a:ext cx="5702350" cy="4708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показателям болезненности и заболеваемости болезней системы кровообращения (БСК) за последние несколько лет, как отмечалось выше, регистрировался неуклонный рост сердечно-сосудистых заболеваний, но 2016-18 годах темпы роста выявляемости снизили тренд роста на фоне проводимой работы в рамках модернизации здравоохранения Республики Дагестан и диспансеризации взрослого населения. В 2018г. показатели вернулись к средним показателям предыдущих лет. Число лиц, обратившихся и впервые выявленных с БСК вновь стабилизировалось. Также на показателях сказался рост взрослого населения республики.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3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915184" y="215443"/>
            <a:ext cx="10132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БОЛЕЗНЕННОСТЬ ИБС (на 100 тыс. взрослого населения)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26036"/>
              </p:ext>
            </p:extLst>
          </p:nvPr>
        </p:nvGraphicFramePr>
        <p:xfrm>
          <a:off x="1906439" y="4321835"/>
          <a:ext cx="7660254" cy="19033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35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4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РД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4098,5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4001,0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3979,1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СКФО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4732,7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4853,4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РФ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6499,2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6622,3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06934640"/>
              </p:ext>
            </p:extLst>
          </p:nvPr>
        </p:nvGraphicFramePr>
        <p:xfrm>
          <a:off x="97527" y="921173"/>
          <a:ext cx="11479121" cy="333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908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751163" y="61555"/>
            <a:ext cx="8764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БОЛЕЗНЕННОСТЬ ИБС города и районы в сравнении наименьший и наибольший показатели (на 100 тыс. взрослого населения)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36477135"/>
              </p:ext>
            </p:extLst>
          </p:nvPr>
        </p:nvGraphicFramePr>
        <p:xfrm>
          <a:off x="162842" y="927947"/>
          <a:ext cx="11479121" cy="345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90322"/>
              </p:ext>
            </p:extLst>
          </p:nvPr>
        </p:nvGraphicFramePr>
        <p:xfrm>
          <a:off x="1693333" y="4387101"/>
          <a:ext cx="8398934" cy="1950720"/>
        </p:xfrm>
        <a:graphic>
          <a:graphicData uri="http://schemas.openxmlformats.org/drawingml/2006/table">
            <a:tbl>
              <a:tblPr/>
              <a:tblGrid>
                <a:gridCol w="2565164">
                  <a:extLst>
                    <a:ext uri="{9D8B030D-6E8A-4147-A177-3AD203B41FA5}">
                      <a16:colId xmlns:a16="http://schemas.microsoft.com/office/drawing/2014/main" val="455945364"/>
                    </a:ext>
                  </a:extLst>
                </a:gridCol>
                <a:gridCol w="919643">
                  <a:extLst>
                    <a:ext uri="{9D8B030D-6E8A-4147-A177-3AD203B41FA5}">
                      <a16:colId xmlns:a16="http://schemas.microsoft.com/office/drawing/2014/main" val="1555939643"/>
                    </a:ext>
                  </a:extLst>
                </a:gridCol>
                <a:gridCol w="1038987">
                  <a:extLst>
                    <a:ext uri="{9D8B030D-6E8A-4147-A177-3AD203B41FA5}">
                      <a16:colId xmlns:a16="http://schemas.microsoft.com/office/drawing/2014/main" val="797450794"/>
                    </a:ext>
                  </a:extLst>
                </a:gridCol>
                <a:gridCol w="3875140">
                  <a:extLst>
                    <a:ext uri="{9D8B030D-6E8A-4147-A177-3AD203B41FA5}">
                      <a16:colId xmlns:a16="http://schemas.microsoft.com/office/drawing/2014/main" val="3320428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612039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Рутульская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942,4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943,5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«Новолакская РБ№1 «Новострой»»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479051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Кулинская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13371,7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13495,9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«Кулинская ЦРБ»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4847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3885,0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3888,3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522739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«Каспийская ЦГБ»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2156,3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2571,6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«Каспийска ЦГБ»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47519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Огнинская ЦГБ»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10264,6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8322,9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«Хасавюртовская ЦГБ»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351798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Города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4018,5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4207,2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Города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371708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РД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4001,0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3970,1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РД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437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70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751163" y="215443"/>
            <a:ext cx="8764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ЗАБОЛЕВАЕМОСТЬ ИБС (на 100 тыс. взрослого населения)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73441"/>
              </p:ext>
            </p:extLst>
          </p:nvPr>
        </p:nvGraphicFramePr>
        <p:xfrm>
          <a:off x="168287" y="4572001"/>
          <a:ext cx="4964428" cy="14599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7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29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СКФО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1049,0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РФ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918,9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83199" y="974785"/>
            <a:ext cx="6793781" cy="54784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ишемической болезни сердца (ИБС), наиболее ярко показываете состояние распространенности социально значимой патологии сердца как ИБС, которая является одной из основных причин сердечных катастроф, особенно ОИМ.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2018г. обращаемость снизился до 3971,1 на 100 тыс.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нас.  (на 0,8%) (снижение 2017г. на 2,4%, до 4001,0, рост 2016г. - 4073,8), скорей всего это связано с более четкой верификацией диагноза современными методами обследования (См. слайд №5). В абсолютных числах в 2018г. в республике зарегистрировано 86451 больных с ИБС, рост на 0,3%, (2016г. рост 6,5% (87254 больных), 2017г. снижение на 1,2% (86210 больных)).Показатель выявляемости ИБС вырос с 708,0 до 710,7 на 0,4% (рост 2016г. на 7,1%, 2017г. снижение на 6,7%),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цифрах на 1,4% (См. слайд №7). Также такой разброс показателей связан не столько с разным уровнем распространенности заболевания, сколько с недостаточным уровнем диагностики его и субъективной зависимостью установки диагноза от квалификации специалиста, особенно там, где нет кардиолога. Работа на местах к сожалению, ведется с больными по обращаемости и уже в период осложнений, не направлена на активное выявление и охват диспансерным наблюдением. Не смотря на увеличение диагностических возможностей МО, появления в них Эхокардиографии, Суточного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холтеровского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ЭКГ, АД, лабораторного оборудования, не всегда проводится весь комплекс лабораторно-инструментальных исследований в соответствии со стандартами выявления больных с ИБС, и они обращаются в МО после возникновения первых симптомов. В прошлые годы диагноз ИБС выставлялся без инструментально подтверждения, только на основании жалоб больных, что приводило 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гипердиагностике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Больные активно не направляются в республиканские учреждения в ранние сроки заболевания, а в зачастую уже в стадии выраженного обострения заболевания.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18050605"/>
              </p:ext>
            </p:extLst>
          </p:nvPr>
        </p:nvGraphicFramePr>
        <p:xfrm>
          <a:off x="301925" y="1272938"/>
          <a:ext cx="4822166" cy="31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68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751163" y="215443"/>
            <a:ext cx="8764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БОЛЕЗНЕННОСТЬ  АРТЕРИАЛЬНОЙ ГИПЕРТОНИЕЙ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29246"/>
              </p:ext>
            </p:extLst>
          </p:nvPr>
        </p:nvGraphicFramePr>
        <p:xfrm>
          <a:off x="2303254" y="4477109"/>
          <a:ext cx="6927010" cy="15613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73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346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РД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6286,2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6257,1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СКФО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8130,9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7556,1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РФ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12342,6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12949,2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87815610"/>
              </p:ext>
            </p:extLst>
          </p:nvPr>
        </p:nvGraphicFramePr>
        <p:xfrm>
          <a:off x="301925" y="1049867"/>
          <a:ext cx="11395494" cy="323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8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-77638" y="0"/>
            <a:ext cx="1176643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БОЛЕЗНЕННОСТЬ  АРТЕРИАЛЬНОЙ ГИПЕРТОНИЕЙ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и районы в сравнении наименьший и наибольший показатели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(на 100 тыс. взрослого населения)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B143B-4611-4E3D-8513-0FD7E6A86F5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21492973"/>
              </p:ext>
            </p:extLst>
          </p:nvPr>
        </p:nvGraphicFramePr>
        <p:xfrm>
          <a:off x="66016" y="861774"/>
          <a:ext cx="11479121" cy="342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71991"/>
              </p:ext>
            </p:extLst>
          </p:nvPr>
        </p:nvGraphicFramePr>
        <p:xfrm>
          <a:off x="1815254" y="4287520"/>
          <a:ext cx="8471800" cy="1950720"/>
        </p:xfrm>
        <a:graphic>
          <a:graphicData uri="http://schemas.openxmlformats.org/drawingml/2006/table">
            <a:tbl>
              <a:tblPr/>
              <a:tblGrid>
                <a:gridCol w="3169919">
                  <a:extLst>
                    <a:ext uri="{9D8B030D-6E8A-4147-A177-3AD203B41FA5}">
                      <a16:colId xmlns:a16="http://schemas.microsoft.com/office/drawing/2014/main" val="4185045093"/>
                    </a:ext>
                  </a:extLst>
                </a:gridCol>
                <a:gridCol w="943195">
                  <a:extLst>
                    <a:ext uri="{9D8B030D-6E8A-4147-A177-3AD203B41FA5}">
                      <a16:colId xmlns:a16="http://schemas.microsoft.com/office/drawing/2014/main" val="122595210"/>
                    </a:ext>
                  </a:extLst>
                </a:gridCol>
                <a:gridCol w="1000752">
                  <a:extLst>
                    <a:ext uri="{9D8B030D-6E8A-4147-A177-3AD203B41FA5}">
                      <a16:colId xmlns:a16="http://schemas.microsoft.com/office/drawing/2014/main" val="2778135580"/>
                    </a:ext>
                  </a:extLst>
                </a:gridCol>
                <a:gridCol w="3357934">
                  <a:extLst>
                    <a:ext uri="{9D8B030D-6E8A-4147-A177-3AD203B41FA5}">
                      <a16:colId xmlns:a16="http://schemas.microsoft.com/office/drawing/2014/main" val="1043314613"/>
                    </a:ext>
                  </a:extLst>
                </a:gridCol>
              </a:tblGrid>
              <a:tr h="145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2018г.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924061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fontAlgn="base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</a:t>
                      </a:r>
                      <a:r>
                        <a:rPr lang="ru-RU" sz="1600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Рутульская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2110,1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2623,1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«Рутульская ЦРБ»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15229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fontAlgn="base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</a:t>
                      </a:r>
                      <a:r>
                        <a:rPr lang="ru-RU" sz="1600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Бабаюртовская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11809.8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11123,7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«МСЧ </a:t>
                      </a:r>
                      <a:r>
                        <a:rPr lang="ru-RU" sz="1600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п.Кочубей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519509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fontAlgn="base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5753,0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5547,0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855670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г.Махачкала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5952,6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5902,2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г.Махачкала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904500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«Хасавюртовская ЦГБ»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13173,9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13190,2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«Хасавюртовская ЦГБ»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570018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Города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6911,8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7032,8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Города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643832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fontAlgn="base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РД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6220,0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6257,1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РД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232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99226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нздрав РД 201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инздрав РД 2017" id="{ECD9E867-4CAA-45AC-841F-8B6AAE16682D}" vid="{A197772C-15BA-43A7-A806-8D5ADC39A31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13264</TotalTime>
  <Words>4265</Words>
  <Application>Microsoft Office PowerPoint</Application>
  <PresentationFormat>Широкоэкранный</PresentationFormat>
  <Paragraphs>966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Garamond</vt:lpstr>
      <vt:lpstr>Times New Roman</vt:lpstr>
      <vt:lpstr>Шаблон Минздрав РД 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Магомедов</dc:creator>
  <cp:lastModifiedBy>Магомед Тотушев</cp:lastModifiedBy>
  <cp:revision>1922</cp:revision>
  <cp:lastPrinted>2017-02-27T10:43:52Z</cp:lastPrinted>
  <dcterms:created xsi:type="dcterms:W3CDTF">2015-02-18T08:46:04Z</dcterms:created>
  <dcterms:modified xsi:type="dcterms:W3CDTF">2019-02-14T12:07:41Z</dcterms:modified>
</cp:coreProperties>
</file>